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299" r:id="rId30"/>
    <p:sldId id="300" r:id="rId31"/>
    <p:sldId id="302" r:id="rId32"/>
    <p:sldId id="303" r:id="rId33"/>
    <p:sldId id="304" r:id="rId34"/>
    <p:sldId id="305" r:id="rId35"/>
    <p:sldId id="307" r:id="rId36"/>
    <p:sldId id="309" r:id="rId37"/>
    <p:sldId id="310" r:id="rId38"/>
    <p:sldId id="311" r:id="rId39"/>
    <p:sldId id="312" r:id="rId40"/>
    <p:sldId id="316" r:id="rId41"/>
    <p:sldId id="313" r:id="rId42"/>
    <p:sldId id="314" r:id="rId43"/>
    <p:sldId id="315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57" r:id="rId59"/>
    <p:sldId id="331" r:id="rId60"/>
    <p:sldId id="332" r:id="rId61"/>
    <p:sldId id="333" r:id="rId62"/>
    <p:sldId id="334" r:id="rId63"/>
    <p:sldId id="335" r:id="rId64"/>
    <p:sldId id="336" r:id="rId65"/>
    <p:sldId id="358" r:id="rId66"/>
    <p:sldId id="337" r:id="rId67"/>
    <p:sldId id="359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810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3.png"/><Relationship Id="rId5" Type="http://schemas.openxmlformats.org/officeDocument/2006/relationships/image" Target="../media/image1530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77.png"/><Relationship Id="rId10" Type="http://schemas.openxmlformats.org/officeDocument/2006/relationships/image" Target="../media/image189.png"/><Relationship Id="rId4" Type="http://schemas.openxmlformats.org/officeDocument/2006/relationships/image" Target="../media/image168.png"/><Relationship Id="rId9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15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0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9.png"/><Relationship Id="rId5" Type="http://schemas.openxmlformats.org/officeDocument/2006/relationships/image" Target="../media/image269.png"/><Relationship Id="rId10" Type="http://schemas.openxmlformats.org/officeDocument/2006/relationships/image" Target="../media/image278.png"/><Relationship Id="rId4" Type="http://schemas.openxmlformats.org/officeDocument/2006/relationships/image" Target="../media/image268.png"/><Relationship Id="rId9" Type="http://schemas.openxmlformats.org/officeDocument/2006/relationships/image" Target="../media/image2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" Type="http://schemas.openxmlformats.org/officeDocument/2006/relationships/image" Target="../media/image291.png"/><Relationship Id="rId21" Type="http://schemas.openxmlformats.org/officeDocument/2006/relationships/image" Target="../media/image309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33" Type="http://schemas.openxmlformats.org/officeDocument/2006/relationships/image" Target="../media/image321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29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32" Type="http://schemas.openxmlformats.org/officeDocument/2006/relationships/image" Target="../media/image320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6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31" Type="http://schemas.openxmlformats.org/officeDocument/2006/relationships/image" Target="../media/image319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Relationship Id="rId30" Type="http://schemas.openxmlformats.org/officeDocument/2006/relationships/image" Target="../media/image318.png"/><Relationship Id="rId8" Type="http://schemas.openxmlformats.org/officeDocument/2006/relationships/image" Target="../media/image2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610.png"/><Relationship Id="rId18" Type="http://schemas.openxmlformats.org/officeDocument/2006/relationships/image" Target="../media/image2110.png"/><Relationship Id="rId26" Type="http://schemas.openxmlformats.org/officeDocument/2006/relationships/image" Target="../media/image2910.png"/><Relationship Id="rId3" Type="http://schemas.openxmlformats.org/officeDocument/2006/relationships/image" Target="../media/image6.png"/><Relationship Id="rId21" Type="http://schemas.openxmlformats.org/officeDocument/2006/relationships/image" Target="../media/image2410.png"/><Relationship Id="rId7" Type="http://schemas.openxmlformats.org/officeDocument/2006/relationships/image" Target="../media/image1010.png"/><Relationship Id="rId12" Type="http://schemas.openxmlformats.org/officeDocument/2006/relationships/image" Target="../media/image1510.png"/><Relationship Id="rId17" Type="http://schemas.openxmlformats.org/officeDocument/2006/relationships/image" Target="../media/image2010.png"/><Relationship Id="rId25" Type="http://schemas.openxmlformats.org/officeDocument/2006/relationships/image" Target="../media/image2810.png"/><Relationship Id="rId2" Type="http://schemas.openxmlformats.org/officeDocument/2006/relationships/image" Target="../media/image5.png"/><Relationship Id="rId16" Type="http://schemas.openxmlformats.org/officeDocument/2006/relationships/image" Target="../media/image1910.png"/><Relationship Id="rId20" Type="http://schemas.openxmlformats.org/officeDocument/2006/relationships/image" Target="../media/image2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1" Type="http://schemas.openxmlformats.org/officeDocument/2006/relationships/image" Target="../media/image1410.png"/><Relationship Id="rId24" Type="http://schemas.openxmlformats.org/officeDocument/2006/relationships/image" Target="../media/image2710.png"/><Relationship Id="rId5" Type="http://schemas.openxmlformats.org/officeDocument/2006/relationships/image" Target="../media/image810.png"/><Relationship Id="rId15" Type="http://schemas.openxmlformats.org/officeDocument/2006/relationships/image" Target="../media/image1810.png"/><Relationship Id="rId23" Type="http://schemas.openxmlformats.org/officeDocument/2006/relationships/image" Target="../media/image2610.png"/><Relationship Id="rId28" Type="http://schemas.openxmlformats.org/officeDocument/2006/relationships/image" Target="../media/image3110.png"/><Relationship Id="rId10" Type="http://schemas.openxmlformats.org/officeDocument/2006/relationships/image" Target="../media/image1310.png"/><Relationship Id="rId19" Type="http://schemas.openxmlformats.org/officeDocument/2006/relationships/image" Target="../media/image22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Relationship Id="rId14" Type="http://schemas.openxmlformats.org/officeDocument/2006/relationships/image" Target="../media/image1710.png"/><Relationship Id="rId22" Type="http://schemas.openxmlformats.org/officeDocument/2006/relationships/image" Target="../media/image2510.png"/><Relationship Id="rId27" Type="http://schemas.openxmlformats.org/officeDocument/2006/relationships/image" Target="../media/image30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image" Target="../media/image3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3" Type="http://schemas.openxmlformats.org/officeDocument/2006/relationships/image" Target="../media/image7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0.png"/><Relationship Id="rId13" Type="http://schemas.openxmlformats.org/officeDocument/2006/relationships/image" Target="../media/image45.png"/><Relationship Id="rId3" Type="http://schemas.openxmlformats.org/officeDocument/2006/relationships/image" Target="../media/image353.png"/><Relationship Id="rId7" Type="http://schemas.openxmlformats.org/officeDocument/2006/relationships/image" Target="../media/image3520.png"/><Relationship Id="rId12" Type="http://schemas.openxmlformats.org/officeDocument/2006/relationships/image" Target="../media/image357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11" Type="http://schemas.openxmlformats.org/officeDocument/2006/relationships/image" Target="../media/image356.png"/><Relationship Id="rId5" Type="http://schemas.openxmlformats.org/officeDocument/2006/relationships/image" Target="../media/image3500.png"/><Relationship Id="rId10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35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45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7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6.png"/><Relationship Id="rId5" Type="http://schemas.openxmlformats.org/officeDocument/2006/relationships/image" Target="../media/image361.png"/><Relationship Id="rId10" Type="http://schemas.openxmlformats.org/officeDocument/2006/relationships/image" Target="../media/image353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0.png"/><Relationship Id="rId3" Type="http://schemas.openxmlformats.org/officeDocument/2006/relationships/image" Target="../media/image353.png"/><Relationship Id="rId7" Type="http://schemas.openxmlformats.org/officeDocument/2006/relationships/image" Target="../media/image3670.png"/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10" Type="http://schemas.openxmlformats.org/officeDocument/2006/relationships/image" Target="../media/image377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45.png"/><Relationship Id="rId7" Type="http://schemas.openxmlformats.org/officeDocument/2006/relationships/image" Target="../media/image381.png"/><Relationship Id="rId2" Type="http://schemas.openxmlformats.org/officeDocument/2006/relationships/image" Target="../media/image3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3.png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10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9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7.png"/><Relationship Id="rId7" Type="http://schemas.openxmlformats.org/officeDocument/2006/relationships/image" Target="../media/image42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4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17.png"/><Relationship Id="rId7" Type="http://schemas.openxmlformats.org/officeDocument/2006/relationships/image" Target="../media/image42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第十四章</a:t>
            </a:r>
            <a:r>
              <a:rPr lang="zh-CN" altLang="en-US" dirty="0"/>
              <a:t>：概率图模型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主讲：连德</a:t>
            </a:r>
            <a:r>
              <a:rPr lang="zh-CN" altLang="en-US"/>
              <a:t>富 特任教授 </a:t>
            </a:r>
            <a:r>
              <a:rPr lang="en-US" altLang="zh-CN" dirty="0"/>
              <a:t>| </a:t>
            </a:r>
            <a:r>
              <a:rPr lang="zh-CN" altLang="en-US" dirty="0"/>
              <a:t>博士生导师</a:t>
            </a:r>
            <a:endParaRPr lang="en-US" altLang="zh-CN" dirty="0"/>
          </a:p>
          <a:p>
            <a:pPr algn="l"/>
            <a:r>
              <a:rPr lang="zh-CN" altLang="en-US" dirty="0"/>
              <a:t>邮箱：</a:t>
            </a:r>
            <a:r>
              <a:rPr lang="en-US" altLang="zh-CN" dirty="0">
                <a:hlinkClick r:id="rId2"/>
              </a:rPr>
              <a:t>liandefu@ustc.edu.cn</a:t>
            </a:r>
            <a:endParaRPr lang="en-US" altLang="zh-CN" dirty="0"/>
          </a:p>
          <a:p>
            <a:pPr algn="l"/>
            <a:r>
              <a:rPr lang="zh-CN" altLang="en-US" dirty="0"/>
              <a:t>手机：</a:t>
            </a:r>
            <a:r>
              <a:rPr lang="en-US" altLang="zh-CN" dirty="0"/>
              <a:t>13739227137</a:t>
            </a:r>
          </a:p>
          <a:p>
            <a:pPr algn="l"/>
            <a:r>
              <a:rPr lang="zh-CN" altLang="en-US" dirty="0"/>
              <a:t>主页：</a:t>
            </a:r>
            <a:r>
              <a:rPr lang="en-US" altLang="zh-CN" dirty="0">
                <a:hlinkClick r:id="rId3"/>
              </a:rPr>
              <a:t>http://staff.ustc.edu.cn/~liandefu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2022</a:t>
            </a:r>
            <a:r>
              <a:rPr lang="zh-CN" altLang="en-US"/>
              <a:t>年秋季 </a:t>
            </a:r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r>
              <a:rPr lang="zh-CN" altLang="en-US" dirty="0"/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马尔可夫随机场</a:t>
            </a:r>
            <a:r>
              <a:rPr lang="en-US" altLang="zh-CN" dirty="0"/>
              <a:t>—</a:t>
            </a:r>
            <a:r>
              <a:rPr lang="zh-CN" altLang="en-US" dirty="0"/>
              <a:t>分布形式化：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使用基于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极大团</a:t>
                </a:r>
                <a:r>
                  <a:rPr lang="zh-CN" altLang="en-US" dirty="0"/>
                  <a:t>的势函数（因子）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对于图中结点的一个子集，若其中任意两结点间都有边连接，则称该结点子集为一个“团”（</a:t>
                </a:r>
                <a:r>
                  <a:rPr lang="en-US" altLang="zh-CN" dirty="0"/>
                  <a:t>clique</a:t>
                </a:r>
                <a:r>
                  <a:rPr lang="zh-CN" altLang="en-US" dirty="0"/>
                  <a:t>）。若一个团中加入另外任何一个结点都不再形成团，则称该团为“极大团”（</a:t>
                </a:r>
                <a:r>
                  <a:rPr lang="en-US" altLang="zh-CN" dirty="0"/>
                  <a:t>maximal clique)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图中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等</m:t>
                    </m:r>
                  </m:oMath>
                </a14:m>
                <a:r>
                  <a:rPr lang="zh-CN" altLang="en-US" dirty="0"/>
                  <a:t>为团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图中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不是极大团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每个结点至少出现在一个极大团中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64" y="2955269"/>
            <a:ext cx="2766711" cy="17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使用基于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极大团</a:t>
                </a:r>
                <a:r>
                  <a:rPr lang="zh-CN" altLang="en-US" dirty="0"/>
                  <a:t>的势函数（因子）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个变量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. . .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，所有团构成的集合为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，与团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对应的变量集合记为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则联合概率定义为：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于团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dirty="0"/>
                  <a:t>对应的势函数，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zh-CN" altLang="en-US" dirty="0"/>
                  <a:t>为概率的规范化因子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在实际应用中，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往往</m:t>
                    </m:r>
                  </m:oMath>
                </a14:m>
                <a:r>
                  <a:rPr lang="zh-CN" altLang="en-US" dirty="0"/>
                  <a:t>很难精确计算。但很多任务中，不需要对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zh-CN" altLang="en-US" dirty="0"/>
                  <a:t>进行精确计算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若变量问题较多，则团的数目过多，上式的乘积项过多，会给计算带来负担，所以需要考虑极大团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03701" y="2532753"/>
                <a:ext cx="2375522" cy="793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01" y="2532753"/>
                <a:ext cx="2375522" cy="793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8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8001000" cy="4932533"/>
              </a:xfrm>
            </p:spPr>
            <p:txBody>
              <a:bodyPr/>
              <a:lstStyle/>
              <a:p>
                <a:r>
                  <a:rPr lang="zh-CN" altLang="en-US" dirty="0">
                    <a:latin typeface="+mn-ea"/>
                  </a:rPr>
                  <a:t>联合概率分布可以使用极大团定义，假设所有极大团构成的集合为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latin typeface="+mn-ea"/>
                </a:endParaRPr>
              </a:p>
              <a:p>
                <a:pPr lvl="1"/>
                <a:endParaRPr lang="en-US" altLang="zh-CN" dirty="0">
                  <a:latin typeface="+mn-ea"/>
                </a:endParaRP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pPr marL="514350" lvl="2">
                  <a:spcBef>
                    <a:spcPts val="750"/>
                  </a:spcBef>
                </a:pPr>
                <a:r>
                  <a:rPr lang="zh-CN" altLang="en-US" sz="1800" dirty="0">
                    <a:latin typeface="+mn-ea"/>
                  </a:rPr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800" dirty="0">
                    <a:latin typeface="+mn-ea"/>
                  </a:rPr>
                  <a:t>规范化因子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1800" dirty="0">
                  <a:latin typeface="+mn-ea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8001000" cy="4932533"/>
              </a:xfrm>
              <a:blipFill>
                <a:blip r:embed="rId2"/>
                <a:stretch>
                  <a:fillRect l="-762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85334" y="2135362"/>
                <a:ext cx="2535373" cy="793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334" y="2135362"/>
                <a:ext cx="2535373" cy="793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9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使用基于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极大团</a:t>
                </a:r>
                <a:r>
                  <a:rPr lang="zh-CN" altLang="en-US" dirty="0"/>
                  <a:t>的势函数（因子）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+mn-ea"/>
                  </a:rPr>
                  <a:t>联合概率分布可以使用极大团定义，假设所有极大团构成的集合为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图模型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联合概率分布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73268" y="2307545"/>
                <a:ext cx="2586670" cy="793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68" y="2307545"/>
                <a:ext cx="2586670" cy="793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041" y="2704096"/>
            <a:ext cx="2546393" cy="1586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64654" y="5512803"/>
                <a:ext cx="7416737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654" y="5512803"/>
                <a:ext cx="7416737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7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马尔可夫随机场中的分离集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马尔可夫随机场中得到“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条件独立性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2000" dirty="0"/>
                  <a:t>借助“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分离</a:t>
                </a:r>
                <a:r>
                  <a:rPr lang="zh-CN" altLang="en-US" sz="2000" dirty="0"/>
                  <a:t>”的概念，若从结点集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000" dirty="0"/>
                  <a:t>中的结点到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dirty="0"/>
                  <a:t>中的结点都必须经过结点集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000" dirty="0"/>
                  <a:t>中的结点，则称结点集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000" dirty="0"/>
                  <a:t>被结点集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000" dirty="0"/>
                  <a:t>分离，称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000" dirty="0"/>
                  <a:t>为分离集（</a:t>
                </a:r>
                <a:r>
                  <a:rPr lang="en-US" altLang="zh-CN" sz="2000" dirty="0"/>
                  <a:t>separating set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1" y="3752850"/>
            <a:ext cx="5113117" cy="22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全局马尔可夫性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借助“分离”的概念，可以得到：</a:t>
                </a:r>
                <a:endParaRPr lang="en-US" altLang="zh-CN" dirty="0"/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全局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马尔可夫性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global Markov property</a:t>
                </a:r>
                <a:r>
                  <a:rPr lang="zh-CN" altLang="en-US" dirty="0"/>
                  <a:t>）：在给定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分离集</a:t>
                </a:r>
                <a:r>
                  <a:rPr lang="zh-CN" altLang="en-US" dirty="0"/>
                  <a:t>的条件下， 两个变量子集条件独立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若令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B,C</a:t>
                </a:r>
                <a:r>
                  <a:rPr lang="zh-CN" altLang="en-US" dirty="0"/>
                  <a:t>对应的变量集分别为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/>
                  <a:t>给定的条件下独立，记为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⊥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3" y="3686175"/>
            <a:ext cx="5113117" cy="22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全局马尔可夫性的验证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图模型简化：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得到图模型的联合概率为：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53" y="1872007"/>
            <a:ext cx="2907317" cy="1290326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197961" y="2293332"/>
            <a:ext cx="682625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079062" y="3263824"/>
                <a:ext cx="4917628" cy="697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62" y="3263824"/>
                <a:ext cx="4917628" cy="697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5247497" y="2209833"/>
            <a:ext cx="2692750" cy="540000"/>
            <a:chOff x="5467150" y="2352675"/>
            <a:chExt cx="2692750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/>
                <p:cNvSpPr/>
                <p:nvPr/>
              </p:nvSpPr>
              <p:spPr>
                <a:xfrm>
                  <a:off x="5467150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150" y="2352675"/>
                  <a:ext cx="540000" cy="540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/>
                <p:cNvSpPr/>
                <p:nvPr/>
              </p:nvSpPr>
              <p:spPr>
                <a:xfrm>
                  <a:off x="6543525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椭圆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525" y="2352675"/>
                  <a:ext cx="540000" cy="54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/>
                <p:cNvSpPr/>
                <p:nvPr/>
              </p:nvSpPr>
              <p:spPr>
                <a:xfrm>
                  <a:off x="7619900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00" y="2352675"/>
                  <a:ext cx="540000" cy="54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连接符 14"/>
            <p:cNvCxnSpPr>
              <a:stCxn id="11" idx="6"/>
              <a:endCxn id="12" idx="2"/>
            </p:cNvCxnSpPr>
            <p:nvPr/>
          </p:nvCxnSpPr>
          <p:spPr>
            <a:xfrm>
              <a:off x="6007150" y="2622675"/>
              <a:ext cx="536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2" idx="6"/>
              <a:endCxn id="13" idx="2"/>
            </p:cNvCxnSpPr>
            <p:nvPr/>
          </p:nvCxnSpPr>
          <p:spPr>
            <a:xfrm>
              <a:off x="7083525" y="2622675"/>
              <a:ext cx="536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71194" y="4013444"/>
                <a:ext cx="3659592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4" y="4013444"/>
                <a:ext cx="3659592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558405" y="4668896"/>
                <a:ext cx="3616567" cy="101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05" y="4668896"/>
                <a:ext cx="3616567" cy="101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558405" y="5647662"/>
                <a:ext cx="3678315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05" y="5647662"/>
                <a:ext cx="3678315" cy="7101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610426" y="4018007"/>
                <a:ext cx="3329821" cy="726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26" y="4018007"/>
                <a:ext cx="3329821" cy="7263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552313" y="4668896"/>
                <a:ext cx="3616566" cy="101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313" y="4668896"/>
                <a:ext cx="3616566" cy="101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552313" y="5647662"/>
                <a:ext cx="227305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313" y="5647662"/>
                <a:ext cx="2273058" cy="710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33426" y="6399158"/>
                <a:ext cx="39249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6" y="6399158"/>
                <a:ext cx="3924952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263511" y="3785044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</a:rPr>
              <a:t>条件概率</a:t>
            </a:r>
            <a:endParaRPr lang="en-US" altLang="zh-CN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8" grpId="0"/>
      <p:bldP spid="19" grpId="0"/>
      <p:bldP spid="21" grpId="0"/>
      <p:bldP spid="22" grpId="0"/>
      <p:bldP spid="23" grpId="0"/>
      <p:bldP spid="24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马尔可夫随机场中的条件独立性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2347546"/>
                <a:ext cx="4807891" cy="443159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</a:rPr>
                  <a:t>局部</a:t>
                </a:r>
                <a:r>
                  <a:rPr lang="zh-CN" altLang="en-US" dirty="0"/>
                  <a:t>马尔可夫性（</a:t>
                </a:r>
                <a:r>
                  <a:rPr lang="en-US" altLang="zh-CN" dirty="0"/>
                  <a:t>local Markov property</a:t>
                </a:r>
                <a:r>
                  <a:rPr lang="zh-CN" altLang="en-US" dirty="0"/>
                  <a:t>）：在给定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邻接变量</a:t>
                </a:r>
                <a:r>
                  <a:rPr lang="zh-CN" altLang="en-US" dirty="0"/>
                  <a:t>的情况下，一个变量条件独立于其它所有变量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为图的结点集，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在图上的邻接节点，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b="1" dirty="0">
                    <a:latin typeface="微软雅黑" panose="020B0503020204020204" pitchFamily="34" charset="-122"/>
                  </a:rPr>
                  <a:t>成对</a:t>
                </a:r>
                <a:r>
                  <a:rPr lang="zh-CN" altLang="en-US" dirty="0"/>
                  <a:t>马尔可夫性（</a:t>
                </a:r>
                <a:r>
                  <a:rPr lang="en-US" altLang="zh-CN" dirty="0"/>
                  <a:t>pairwise Markov property</a:t>
                </a:r>
                <a:r>
                  <a:rPr lang="zh-CN" altLang="en-US" dirty="0"/>
                  <a:t>）：在给定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所有其它变量</a:t>
                </a:r>
                <a:r>
                  <a:rPr lang="zh-CN" altLang="en-US" dirty="0"/>
                  <a:t>的情况下，两个非邻接变量条件独立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为图的结点集，边集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对图中的两个结点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\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347546"/>
                <a:ext cx="4807891" cy="4431596"/>
              </a:xfrm>
              <a:blipFill>
                <a:blip r:embed="rId2"/>
                <a:stretch>
                  <a:fillRect l="-1267" t="-1513" r="-5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074" name="Picture 2" descr="隐马尔可夫(Hidden Markov Model, HMM)，条件随机场(Conditional Random Fields, CRF)  和序列标注(Sequence Labeling) - Leo Van | 范叶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1" y="2459037"/>
            <a:ext cx="32385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426920" y="4287838"/>
                <a:ext cx="4205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920" y="4287838"/>
                <a:ext cx="420512" cy="307777"/>
              </a:xfrm>
              <a:prstGeom prst="rect">
                <a:avLst/>
              </a:prstGeom>
              <a:blipFill>
                <a:blip r:embed="rId4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420570" y="4594226"/>
                <a:ext cx="717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\</m:t>
                      </m:r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70" y="4594226"/>
                <a:ext cx="717080" cy="307777"/>
              </a:xfrm>
              <a:prstGeom prst="rect">
                <a:avLst/>
              </a:prstGeom>
              <a:blipFill>
                <a:blip r:embed="rId5"/>
                <a:stretch>
                  <a:fillRect l="-169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420570" y="4019552"/>
                <a:ext cx="26717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70" y="4019552"/>
                <a:ext cx="2671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588344" y="1244711"/>
            <a:ext cx="8190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latin typeface="微软雅黑" panose="020B0503020204020204" pitchFamily="34" charset="-122"/>
              </a:rPr>
              <a:t>全局</a:t>
            </a:r>
            <a:r>
              <a:rPr lang="zh-CN" altLang="en-US" sz="2100" dirty="0"/>
              <a:t>马尔可夫性（</a:t>
            </a:r>
            <a:r>
              <a:rPr lang="en-US" altLang="zh-CN" sz="2100" dirty="0"/>
              <a:t>global Markov property</a:t>
            </a:r>
            <a:r>
              <a:rPr lang="zh-CN" altLang="en-US" sz="2100" dirty="0"/>
              <a:t>）：在给定</a:t>
            </a:r>
            <a:r>
              <a:rPr lang="zh-CN" altLang="en-US" sz="2100" b="1" dirty="0">
                <a:latin typeface="微软雅黑" panose="020B0503020204020204" pitchFamily="34" charset="-122"/>
              </a:rPr>
              <a:t>分离集</a:t>
            </a:r>
            <a:r>
              <a:rPr lang="zh-CN" altLang="en-US" sz="2100" dirty="0"/>
              <a:t>的条件下， 两个变量子集条件独立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256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马尔可夫随机场中的势函数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作用是定量刻画变量集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变量的相关关系，应为非负函数，且在所偏好的变量取值上有较大的函数值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上图中，假定变量均为二值变量，定义势函数：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653766" y="2315340"/>
            <a:ext cx="2692750" cy="540000"/>
            <a:chOff x="5467150" y="2352675"/>
            <a:chExt cx="2692750" cy="5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/>
                <p:cNvSpPr/>
                <p:nvPr/>
              </p:nvSpPr>
              <p:spPr>
                <a:xfrm>
                  <a:off x="5467150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150" y="2352675"/>
                  <a:ext cx="540000" cy="54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/>
                <p:cNvSpPr/>
                <p:nvPr/>
              </p:nvSpPr>
              <p:spPr>
                <a:xfrm>
                  <a:off x="6543525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525" y="2352675"/>
                  <a:ext cx="540000" cy="540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/>
                <p:cNvSpPr/>
                <p:nvPr/>
              </p:nvSpPr>
              <p:spPr>
                <a:xfrm>
                  <a:off x="7619900" y="2352675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00" y="2352675"/>
                  <a:ext cx="540000" cy="54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连接符 10"/>
            <p:cNvCxnSpPr>
              <a:stCxn id="8" idx="6"/>
              <a:endCxn id="9" idx="2"/>
            </p:cNvCxnSpPr>
            <p:nvPr/>
          </p:nvCxnSpPr>
          <p:spPr>
            <a:xfrm>
              <a:off x="6007150" y="2622675"/>
              <a:ext cx="536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9" idx="6"/>
              <a:endCxn id="10" idx="2"/>
            </p:cNvCxnSpPr>
            <p:nvPr/>
          </p:nvCxnSpPr>
          <p:spPr>
            <a:xfrm>
              <a:off x="7083525" y="2622675"/>
              <a:ext cx="536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65222" y="3958574"/>
                <a:ext cx="317708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1.5, 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0.1, 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2" y="3958574"/>
                <a:ext cx="3177087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22075" y="3958574"/>
                <a:ext cx="3203634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0.2, 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1.3, 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75" y="3958574"/>
                <a:ext cx="3203634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65222" y="5061809"/>
                <a:ext cx="34125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模型偏好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/>
                  <a:t>有相同的取值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/>
                  <a:t>正相关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2" y="5061809"/>
                <a:ext cx="3412552" cy="646331"/>
              </a:xfrm>
              <a:prstGeom prst="rect">
                <a:avLst/>
              </a:prstGeom>
              <a:blipFill>
                <a:blip r:embed="rId8"/>
                <a:stretch>
                  <a:fillRect l="-160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57243" y="5061809"/>
                <a:ext cx="32045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模型偏好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/>
                  <a:t>有不同的取值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/>
                  <a:t>负相关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43" y="5061809"/>
                <a:ext cx="3204595" cy="646331"/>
              </a:xfrm>
              <a:prstGeom prst="rect">
                <a:avLst/>
              </a:prstGeom>
              <a:blipFill>
                <a:blip r:embed="rId9"/>
                <a:stretch>
                  <a:fillRect l="-1521" t="-4717" r="-114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42709" y="6015574"/>
                <a:ext cx="69869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相同且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不同的变量值指派将有较高的联合概率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9" y="6015574"/>
                <a:ext cx="698696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马尔可夫随机场中的势函数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作用是定量刻画变量集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变量的相关关系，应为非负函数，且在所偏好的变量取值上有较大的函数值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为了满足</a:t>
                </a:r>
                <a:r>
                  <a:rPr lang="zh-CN" altLang="en-US" b="1" dirty="0"/>
                  <a:t>非负性</a:t>
                </a:r>
                <a:r>
                  <a:rPr lang="zh-CN" altLang="en-US" dirty="0"/>
                  <a:t>，指数函数常被用于定义势函数，即：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是一个</m:t>
                    </m:r>
                  </m:oMath>
                </a14:m>
                <a:r>
                  <a:rPr lang="zh-CN" altLang="en-US" dirty="0"/>
                  <a:t>定义在变量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zh-CN" altLang="en-US" dirty="0"/>
                  <a:t>上的实值函数，常见形式为：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是参数，上式第一项考虑每一对结点的关系，第二项考虑单结点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 r="-4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29599" y="3129681"/>
                <a:ext cx="2504340" cy="498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99" y="3129681"/>
                <a:ext cx="2504340" cy="49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02000" y="4324917"/>
                <a:ext cx="4159537" cy="793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00" y="4324917"/>
                <a:ext cx="4159537" cy="7931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5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机器学习最重要的任务是根据</a:t>
                </a:r>
                <a:r>
                  <a:rPr lang="zh-CN" altLang="en-US" b="1" dirty="0"/>
                  <a:t>已观察</a:t>
                </a:r>
                <a:r>
                  <a:rPr lang="zh-CN" altLang="en-US" dirty="0"/>
                  <a:t>到的证据（例如训练样本）对感兴趣的</a:t>
                </a:r>
                <a:r>
                  <a:rPr lang="zh-CN" altLang="en-US" b="1" dirty="0"/>
                  <a:t>未知</a:t>
                </a:r>
                <a:r>
                  <a:rPr lang="zh-CN" altLang="en-US" dirty="0"/>
                  <a:t>变量（例如类别标记）进行估计和推测。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概率模型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probabilistic model</a:t>
                </a:r>
                <a:r>
                  <a:rPr lang="zh-CN" altLang="en-US" dirty="0"/>
                  <a:t>）提供了一种描述框架，将描述任务归结为</a:t>
                </a:r>
                <a:r>
                  <a:rPr lang="zh-CN" altLang="en-US" b="1" dirty="0"/>
                  <a:t>计算变量的概率分布</a:t>
                </a:r>
                <a:r>
                  <a:rPr lang="zh-CN" altLang="en-US" dirty="0"/>
                  <a:t>，在概率模型中，利用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已知</a:t>
                </a:r>
                <a:r>
                  <a:rPr lang="zh-CN" altLang="en-US" dirty="0"/>
                  <a:t>的变量推测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未知</a:t>
                </a:r>
                <a:r>
                  <a:rPr lang="zh-CN" altLang="en-US" dirty="0"/>
                  <a:t>变量的分布称为“推断（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）”，其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核心</a:t>
                </a:r>
                <a:r>
                  <a:rPr lang="zh-CN" altLang="en-US" dirty="0"/>
                  <a:t>在于基于可观测的变量推测出未知变量的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条件分布</a:t>
                </a:r>
                <a:endParaRPr lang="en-US" altLang="zh-CN" b="1" dirty="0">
                  <a:latin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/>
                  <a:t>生成式：计算联合分布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判别式：计算条件分布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符号约定</a:t>
                </a:r>
                <a:endParaRPr lang="en-US" altLang="zh-CN" sz="22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000" dirty="0"/>
                  <a:t>关心的变量的集合，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zh-CN" altLang="en-US" sz="2000" dirty="0"/>
                  <a:t>为可观测变量集合，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000" dirty="0"/>
                  <a:t>为其他变量集合</a:t>
                </a:r>
                <a:endParaRPr lang="en-US" altLang="zh-CN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条件随机场（</a:t>
                </a:r>
                <a:r>
                  <a:rPr lang="en-US" altLang="zh-CN" dirty="0"/>
                  <a:t>Conditional Random Field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CRF)</a:t>
                </a:r>
                <a:r>
                  <a:rPr lang="zh-CN" altLang="en-US" dirty="0"/>
                  <a:t>是一种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判别式</a:t>
                </a:r>
                <a:r>
                  <a:rPr lang="zh-CN" altLang="en-US" dirty="0"/>
                  <a:t>无向图模型（可看作给定观测值的</a:t>
                </a:r>
                <a:r>
                  <a:rPr lang="en-US" altLang="zh-CN" dirty="0"/>
                  <a:t>MRF</a:t>
                </a:r>
                <a:r>
                  <a:rPr lang="zh-CN" altLang="en-US" dirty="0"/>
                  <a:t>），条件随机场对多个变量给定相应</a:t>
                </a:r>
                <a:r>
                  <a:rPr lang="zh-CN" altLang="en-US" b="1" dirty="0">
                    <a:latin typeface="微软雅黑" panose="020B0503020204020204" pitchFamily="34" charset="-122"/>
                  </a:rPr>
                  <a:t>观测值</a:t>
                </a:r>
                <a:r>
                  <a:rPr lang="zh-CN" altLang="en-US" dirty="0"/>
                  <a:t>后的条件概率进行建模</a:t>
                </a:r>
                <a:endParaRPr lang="en-US" altLang="zh-CN" dirty="0"/>
              </a:p>
              <a:p>
                <a:r>
                  <a:rPr lang="zh-CN" altLang="en-US" dirty="0"/>
                  <a:t>若令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观测序列，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为对应的标记序列， </a:t>
                </a:r>
                <a:r>
                  <a:rPr lang="en-US" altLang="zh-CN" dirty="0"/>
                  <a:t>CRF</a:t>
                </a:r>
                <a:r>
                  <a:rPr lang="zh-CN" altLang="en-US" dirty="0"/>
                  <a:t>的目标是构建条件概率模型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标记变量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dirty="0"/>
                  <a:t>可以是结构型变量，它各个分量之间具有某种相关性。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自然语言处理的词性标注任务中，观测数据为语句（单词序列），标记为相应的词性序列，具有线性序列结构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在语法分析任务中，输出标记是语法树，具有树形结构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4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51195"/>
          <a:stretch/>
        </p:blipFill>
        <p:spPr>
          <a:xfrm>
            <a:off x="836734" y="4754628"/>
            <a:ext cx="2925642" cy="1893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52611"/>
          <a:stretch/>
        </p:blipFill>
        <p:spPr>
          <a:xfrm>
            <a:off x="5526333" y="4754628"/>
            <a:ext cx="2840733" cy="18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dirty="0"/>
                  <a:t>表示结点与标记变量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中元素一一对应的无向图。无向图中，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表示与节点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对应的标记变量，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表示结点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的邻接结点，若图中的每个结点都满足马尔可夫性，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lvl="1" indent="0">
                  <a:spcBef>
                    <a:spcPts val="750"/>
                  </a:spcBef>
                  <a:buNone/>
                </a:pPr>
                <a:r>
                  <a:rPr lang="zh-CN" altLang="en-US" dirty="0"/>
                  <a:t>   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构成条件随机场</a:t>
                </a: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r>
                  <a:rPr lang="en-US" altLang="zh-CN" sz="2100" dirty="0"/>
                  <a:t>CRF</a:t>
                </a:r>
                <a:r>
                  <a:rPr lang="zh-CN" altLang="en-US" sz="2100" dirty="0"/>
                  <a:t>使用势函数和图结构上的团来定义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1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1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100" dirty="0"/>
              </a:p>
              <a:p>
                <a:r>
                  <a:rPr lang="zh-CN" altLang="en-US" dirty="0"/>
                  <a:t>接下来仅考虑</a:t>
                </a:r>
                <a:r>
                  <a:rPr lang="zh-CN" altLang="en-US" b="1" dirty="0"/>
                  <a:t>链式</a:t>
                </a:r>
                <a:r>
                  <a:rPr lang="zh-CN" altLang="en-US" dirty="0"/>
                  <a:t>条件随机场（</a:t>
                </a:r>
                <a:r>
                  <a:rPr lang="en-US" altLang="zh-CN" dirty="0"/>
                  <a:t>chain-structured CRF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765" y="2527397"/>
                <a:ext cx="3849195" cy="467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527397"/>
                <a:ext cx="3849195" cy="467692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/>
          <p:cNvGrpSpPr/>
          <p:nvPr/>
        </p:nvGrpSpPr>
        <p:grpSpPr>
          <a:xfrm>
            <a:off x="2027765" y="4985530"/>
            <a:ext cx="4302709" cy="1479855"/>
            <a:chOff x="2027765" y="4985530"/>
            <a:chExt cx="4302709" cy="1479855"/>
          </a:xfrm>
        </p:grpSpPr>
        <p:sp>
          <p:nvSpPr>
            <p:cNvPr id="9" name="椭圆 8"/>
            <p:cNvSpPr/>
            <p:nvPr/>
          </p:nvSpPr>
          <p:spPr>
            <a:xfrm>
              <a:off x="2027765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915788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03811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80427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92678" y="5925385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9" idx="6"/>
              <a:endCxn id="10" idx="2"/>
            </p:cNvCxnSpPr>
            <p:nvPr/>
          </p:nvCxnSpPr>
          <p:spPr>
            <a:xfrm>
              <a:off x="2567765" y="5255530"/>
              <a:ext cx="3480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6"/>
              <a:endCxn id="11" idx="2"/>
            </p:cNvCxnSpPr>
            <p:nvPr/>
          </p:nvCxnSpPr>
          <p:spPr>
            <a:xfrm>
              <a:off x="3455788" y="5255530"/>
              <a:ext cx="3480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1" idx="6"/>
            </p:cNvCxnSpPr>
            <p:nvPr/>
          </p:nvCxnSpPr>
          <p:spPr>
            <a:xfrm>
              <a:off x="4343811" y="5255530"/>
              <a:ext cx="298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3" idx="1"/>
              <a:endCxn id="9" idx="5"/>
            </p:cNvCxnSpPr>
            <p:nvPr/>
          </p:nvCxnSpPr>
          <p:spPr>
            <a:xfrm flipH="1" flipV="1">
              <a:off x="2488684" y="5446449"/>
              <a:ext cx="1183075" cy="558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3" idx="1"/>
              <a:endCxn id="10" idx="4"/>
            </p:cNvCxnSpPr>
            <p:nvPr/>
          </p:nvCxnSpPr>
          <p:spPr>
            <a:xfrm flipH="1" flipV="1">
              <a:off x="3185788" y="5525530"/>
              <a:ext cx="485971" cy="4789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3" idx="0"/>
              <a:endCxn id="11" idx="4"/>
            </p:cNvCxnSpPr>
            <p:nvPr/>
          </p:nvCxnSpPr>
          <p:spPr>
            <a:xfrm flipV="1">
              <a:off x="3862678" y="5525530"/>
              <a:ext cx="211133" cy="3998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3" idx="7"/>
              <a:endCxn id="12" idx="4"/>
            </p:cNvCxnSpPr>
            <p:nvPr/>
          </p:nvCxnSpPr>
          <p:spPr>
            <a:xfrm flipV="1">
              <a:off x="4053597" y="5525530"/>
              <a:ext cx="1596830" cy="4789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287607" y="6096053"/>
                  <a:ext cx="20428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607" y="6096053"/>
                  <a:ext cx="20428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2064143" y="5061539"/>
                  <a:ext cx="4672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143" y="5061539"/>
                  <a:ext cx="46724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2966852" y="5061539"/>
                  <a:ext cx="4725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852" y="5061539"/>
                  <a:ext cx="47256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3876567" y="5061539"/>
                  <a:ext cx="4725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567" y="5061539"/>
                  <a:ext cx="47256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5416805" y="5061539"/>
                  <a:ext cx="4733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805" y="5061539"/>
                  <a:ext cx="47339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连接符 35"/>
            <p:cNvCxnSpPr/>
            <p:nvPr/>
          </p:nvCxnSpPr>
          <p:spPr>
            <a:xfrm>
              <a:off x="4642338" y="5255530"/>
              <a:ext cx="3341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endCxn id="12" idx="2"/>
            </p:cNvCxnSpPr>
            <p:nvPr/>
          </p:nvCxnSpPr>
          <p:spPr>
            <a:xfrm>
              <a:off x="4976446" y="5255530"/>
              <a:ext cx="4039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7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链式</a:t>
            </a:r>
            <a:r>
              <a:rPr lang="zh-CN" altLang="en-US" dirty="0"/>
              <a:t>条件随机场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包含两种关于标记变量的团：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相邻的标记变量，即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单个标记变量，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条件概率可被定义为：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是定义在观测序列的两个相邻标记位置上的转移特征函数（</a:t>
                </a:r>
                <a:r>
                  <a:rPr lang="en-US" altLang="zh-CN" dirty="0"/>
                  <a:t>transition feature function</a:t>
                </a:r>
                <a:r>
                  <a:rPr lang="zh-CN" altLang="en-US" dirty="0"/>
                  <a:t>），用于刻画相邻标记变量之间的相关关系以及观测序列对它们的影响</a:t>
                </a:r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定义在观测序列的标记位置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上的状态特征函数（</a:t>
                </a:r>
                <a:r>
                  <a:rPr lang="en-US" altLang="zh-CN" dirty="0"/>
                  <a:t>status feature function</a:t>
                </a:r>
                <a:r>
                  <a:rPr lang="zh-CN" altLang="en-US" dirty="0"/>
                  <a:t>），用于刻画观测序列对标记变量的影响</a:t>
                </a:r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参数，</a:t>
                </a:r>
                <a:r>
                  <a:rPr lang="en-US" altLang="zh-CN" i="0" dirty="0">
                    <a:latin typeface="+mj-lt"/>
                  </a:rPr>
                  <a:t>Z</a:t>
                </a:r>
                <a:r>
                  <a:rPr lang="zh-CN" altLang="en-US" dirty="0"/>
                  <a:t>为规范化因子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27051" y="2833888"/>
                <a:ext cx="6746998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51" y="2833888"/>
                <a:ext cx="6746998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693007" y="1286080"/>
            <a:ext cx="4302709" cy="1479855"/>
            <a:chOff x="2027765" y="4985530"/>
            <a:chExt cx="4302709" cy="1479855"/>
          </a:xfrm>
        </p:grpSpPr>
        <p:sp>
          <p:nvSpPr>
            <p:cNvPr id="9" name="椭圆 8"/>
            <p:cNvSpPr/>
            <p:nvPr/>
          </p:nvSpPr>
          <p:spPr>
            <a:xfrm>
              <a:off x="2027765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915788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03811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80427" y="498553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92678" y="5925385"/>
              <a:ext cx="540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9" idx="6"/>
              <a:endCxn id="10" idx="2"/>
            </p:cNvCxnSpPr>
            <p:nvPr/>
          </p:nvCxnSpPr>
          <p:spPr>
            <a:xfrm>
              <a:off x="2567765" y="5255530"/>
              <a:ext cx="3480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0" idx="6"/>
              <a:endCxn id="11" idx="2"/>
            </p:cNvCxnSpPr>
            <p:nvPr/>
          </p:nvCxnSpPr>
          <p:spPr>
            <a:xfrm>
              <a:off x="3455788" y="5255530"/>
              <a:ext cx="3480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1" idx="6"/>
            </p:cNvCxnSpPr>
            <p:nvPr/>
          </p:nvCxnSpPr>
          <p:spPr>
            <a:xfrm>
              <a:off x="4343811" y="5255530"/>
              <a:ext cx="298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3" idx="1"/>
              <a:endCxn id="9" idx="5"/>
            </p:cNvCxnSpPr>
            <p:nvPr/>
          </p:nvCxnSpPr>
          <p:spPr>
            <a:xfrm flipH="1" flipV="1">
              <a:off x="2488684" y="5446449"/>
              <a:ext cx="1183075" cy="558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3" idx="1"/>
              <a:endCxn id="10" idx="4"/>
            </p:cNvCxnSpPr>
            <p:nvPr/>
          </p:nvCxnSpPr>
          <p:spPr>
            <a:xfrm flipH="1" flipV="1">
              <a:off x="3185788" y="5525530"/>
              <a:ext cx="485971" cy="4789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0"/>
              <a:endCxn id="11" idx="4"/>
            </p:cNvCxnSpPr>
            <p:nvPr/>
          </p:nvCxnSpPr>
          <p:spPr>
            <a:xfrm flipV="1">
              <a:off x="3862678" y="5525530"/>
              <a:ext cx="211133" cy="3998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3" idx="7"/>
              <a:endCxn id="12" idx="4"/>
            </p:cNvCxnSpPr>
            <p:nvPr/>
          </p:nvCxnSpPr>
          <p:spPr>
            <a:xfrm flipV="1">
              <a:off x="4053597" y="5525530"/>
              <a:ext cx="1596830" cy="4789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4287607" y="6096053"/>
                  <a:ext cx="20428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607" y="6096053"/>
                  <a:ext cx="20428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064143" y="5061539"/>
                  <a:ext cx="4672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143" y="5061539"/>
                  <a:ext cx="46724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2966852" y="5061539"/>
                  <a:ext cx="4725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852" y="5061539"/>
                  <a:ext cx="47256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876567" y="5061539"/>
                  <a:ext cx="4725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567" y="5061539"/>
                  <a:ext cx="47256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5416805" y="5061539"/>
                  <a:ext cx="4733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805" y="5061539"/>
                  <a:ext cx="47339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/>
            <p:nvPr/>
          </p:nvCxnSpPr>
          <p:spPr>
            <a:xfrm>
              <a:off x="4642338" y="5255530"/>
              <a:ext cx="3341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endCxn id="12" idx="2"/>
            </p:cNvCxnSpPr>
            <p:nvPr/>
          </p:nvCxnSpPr>
          <p:spPr>
            <a:xfrm>
              <a:off x="4976446" y="5255530"/>
              <a:ext cx="4039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58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CRF</a:t>
            </a:r>
            <a:r>
              <a:rPr lang="zh-CN" altLang="en-US" dirty="0"/>
              <a:t>特征函数举例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/>
                  <a:t>特征函数</a:t>
                </a:r>
                <a:r>
                  <a:rPr lang="zh-CN" altLang="en-US" dirty="0"/>
                  <a:t>通常是实值函数，以刻画数据的一些</a:t>
                </a:r>
                <a:r>
                  <a:rPr lang="zh-CN" altLang="en-US" b="1" dirty="0"/>
                  <a:t>很可能成立</a:t>
                </a:r>
                <a:r>
                  <a:rPr lang="zh-CN" altLang="en-US" dirty="0"/>
                  <a:t>或者</a:t>
                </a:r>
                <a:r>
                  <a:rPr lang="zh-CN" altLang="en-US" b="1" dirty="0"/>
                  <a:t>期望成立</a:t>
                </a:r>
                <a:r>
                  <a:rPr lang="zh-CN" altLang="en-US" dirty="0"/>
                  <a:t>的经验特性，以词性标注任务为例：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采用特征函数：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表示第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个观测值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单词</a:t>
                </a:r>
                <a:r>
                  <a:rPr lang="en-US" altLang="zh-CN" dirty="0"/>
                  <a:t>’knock’</a:t>
                </a:r>
                <a:r>
                  <a:rPr lang="zh-CN" altLang="en-US" dirty="0"/>
                  <a:t>时，相应的标记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很可能分别为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2315571"/>
            <a:ext cx="3381375" cy="145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21543" y="4457772"/>
                <a:ext cx="7138987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="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knock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"&amp;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0,&amp;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4457772"/>
                <a:ext cx="7138987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02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 to CRF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07825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41275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74725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07825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41275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974725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7" idx="6"/>
            <a:endCxn id="8" idx="2"/>
          </p:cNvCxnSpPr>
          <p:nvPr/>
        </p:nvCxnSpPr>
        <p:spPr>
          <a:xfrm>
            <a:off x="1539825" y="1740000"/>
            <a:ext cx="5014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6"/>
            <a:endCxn id="9" idx="2"/>
          </p:cNvCxnSpPr>
          <p:nvPr/>
        </p:nvCxnSpPr>
        <p:spPr>
          <a:xfrm>
            <a:off x="2473275" y="1740000"/>
            <a:ext cx="5014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4"/>
            <a:endCxn id="10" idx="0"/>
          </p:cNvCxnSpPr>
          <p:nvPr/>
        </p:nvCxnSpPr>
        <p:spPr>
          <a:xfrm>
            <a:off x="1323825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4"/>
            <a:endCxn id="11" idx="0"/>
          </p:cNvCxnSpPr>
          <p:nvPr/>
        </p:nvCxnSpPr>
        <p:spPr>
          <a:xfrm>
            <a:off x="2257275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4"/>
            <a:endCxn id="12" idx="0"/>
          </p:cNvCxnSpPr>
          <p:nvPr/>
        </p:nvCxnSpPr>
        <p:spPr>
          <a:xfrm>
            <a:off x="3190725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914900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848350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781800" y="15240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914900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848350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781800" y="229860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35" idx="6"/>
            <a:endCxn id="36" idx="2"/>
          </p:cNvCxnSpPr>
          <p:nvPr/>
        </p:nvCxnSpPr>
        <p:spPr>
          <a:xfrm>
            <a:off x="5346900" y="1740000"/>
            <a:ext cx="5014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6" idx="6"/>
            <a:endCxn id="37" idx="2"/>
          </p:cNvCxnSpPr>
          <p:nvPr/>
        </p:nvCxnSpPr>
        <p:spPr>
          <a:xfrm>
            <a:off x="6280350" y="1740000"/>
            <a:ext cx="5014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5" idx="4"/>
            <a:endCxn id="38" idx="0"/>
          </p:cNvCxnSpPr>
          <p:nvPr/>
        </p:nvCxnSpPr>
        <p:spPr>
          <a:xfrm>
            <a:off x="5130900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4"/>
            <a:endCxn id="39" idx="0"/>
          </p:cNvCxnSpPr>
          <p:nvPr/>
        </p:nvCxnSpPr>
        <p:spPr>
          <a:xfrm>
            <a:off x="6064350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7" idx="4"/>
            <a:endCxn id="40" idx="0"/>
          </p:cNvCxnSpPr>
          <p:nvPr/>
        </p:nvCxnSpPr>
        <p:spPr>
          <a:xfrm>
            <a:off x="6997800" y="1956000"/>
            <a:ext cx="0" cy="3426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876401" y="288853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HMM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754008" y="2888534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48" name="右箭头 47"/>
          <p:cNvSpPr/>
          <p:nvPr/>
        </p:nvSpPr>
        <p:spPr>
          <a:xfrm>
            <a:off x="3908175" y="1909912"/>
            <a:ext cx="695325" cy="43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808213" y="4220650"/>
                <a:ext cx="4600169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13" y="4220650"/>
                <a:ext cx="4600169" cy="394532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13294" y="4670438"/>
                <a:ext cx="8009617" cy="1875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94" y="4670438"/>
                <a:ext cx="8009617" cy="1875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628650" y="3341898"/>
                <a:ext cx="5886450" cy="848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41898"/>
                <a:ext cx="588645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MRF</a:t>
            </a:r>
            <a:r>
              <a:rPr lang="zh-CN" altLang="en-US" dirty="0"/>
              <a:t>与</a:t>
            </a:r>
            <a:r>
              <a:rPr lang="en-US" altLang="zh-CN" dirty="0"/>
              <a:t>CRF</a:t>
            </a:r>
            <a:r>
              <a:rPr lang="zh-CN" altLang="en-US" dirty="0"/>
              <a:t>的对比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1" y="1588725"/>
            <a:ext cx="4133850" cy="3078525"/>
          </a:xfrm>
        </p:spPr>
        <p:txBody>
          <a:bodyPr/>
          <a:lstStyle/>
          <a:p>
            <a:r>
              <a:rPr lang="zh-CN" altLang="en-US" dirty="0"/>
              <a:t>使用团上的势函数定义概率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zh-CN" altLang="en-US" b="1" dirty="0"/>
              <a:t>联合概率</a:t>
            </a:r>
            <a:r>
              <a:rPr lang="zh-CN" altLang="en-US" dirty="0"/>
              <a:t>建模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652316" y="1588725"/>
            <a:ext cx="4133850" cy="307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使用团上的势函数定义概率</a:t>
            </a:r>
            <a:endParaRPr lang="en-US" altLang="zh-CN" dirty="0"/>
          </a:p>
          <a:p>
            <a:r>
              <a:rPr lang="zh-CN" altLang="en-US" dirty="0"/>
              <a:t>有观测变量，对</a:t>
            </a:r>
            <a:r>
              <a:rPr lang="zh-CN" altLang="en-US" b="1" dirty="0"/>
              <a:t>条件概率</a:t>
            </a:r>
            <a:r>
              <a:rPr lang="zh-CN" altLang="en-US" dirty="0"/>
              <a:t>建模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93" y="3094114"/>
            <a:ext cx="2212737" cy="1378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01632" y="4993072"/>
                <a:ext cx="445131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2" y="4993072"/>
                <a:ext cx="4451319" cy="553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52149" y="5492868"/>
                <a:ext cx="25530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256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149" y="5492868"/>
                <a:ext cx="2553071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552" y="3328012"/>
            <a:ext cx="3040948" cy="105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316" y="5190864"/>
            <a:ext cx="4404336" cy="6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3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CRF</a:t>
            </a:r>
            <a:r>
              <a:rPr lang="zh-CN" altLang="en-US" sz="3600" dirty="0">
                <a:solidFill>
                  <a:srgbClr val="FF0000"/>
                </a:solidFill>
              </a:rPr>
              <a:t>基本问题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05277" y="1984289"/>
                <a:ext cx="6395673" cy="721158"/>
              </a:xfrm>
            </p:spPr>
            <p:txBody>
              <a:bodyPr anchor="b">
                <a:normAutofit/>
              </a:bodyPr>
              <a:lstStyle/>
              <a:p>
                <a:pPr marL="180000" lvl="2">
                  <a:spcBef>
                    <a:spcPts val="0"/>
                  </a:spcBef>
                </a:pPr>
                <a:r>
                  <a:rPr lang="zh-CN" altLang="en-US" sz="2100" b="1" dirty="0"/>
                  <a:t>概率计算问题</a:t>
                </a:r>
                <a:r>
                  <a:rPr lang="zh-CN" altLang="en-US" sz="2100" dirty="0"/>
                  <a:t>：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评估</a:t>
                </a:r>
                <a:r>
                  <a:rPr lang="zh-CN" altLang="en-US" sz="2100" dirty="0">
                    <a:latin typeface="+mn-ea"/>
                  </a:rPr>
                  <a:t>模型和观测序列间的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匹配程度</a:t>
                </a:r>
                <a:r>
                  <a:rPr lang="en-US" altLang="zh-CN" sz="2100" dirty="0">
                    <a:latin typeface="+mn-ea"/>
                  </a:rPr>
                  <a:t>: </a:t>
                </a:r>
                <a:r>
                  <a:rPr lang="zh-CN" altLang="en-US" sz="2100" dirty="0">
                    <a:latin typeface="+mn-ea"/>
                  </a:rPr>
                  <a:t>有效计算观测序列产生概率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21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5277" y="1984289"/>
                <a:ext cx="6395673" cy="721158"/>
              </a:xfrm>
              <a:blipFill>
                <a:blip r:embed="rId2"/>
                <a:stretch>
                  <a:fillRect l="-858" t="-2542" r="-763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205277" y="4822335"/>
                <a:ext cx="6395673" cy="941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lvl="2">
                  <a:spcBef>
                    <a:spcPts val="0"/>
                  </a:spcBef>
                </a:pPr>
                <a:r>
                  <a:rPr lang="zh-CN" altLang="en-US" sz="2100" b="1" dirty="0"/>
                  <a:t>学习问题</a:t>
                </a:r>
                <a:r>
                  <a:rPr lang="zh-CN" altLang="en-US" sz="2100" dirty="0">
                    <a:latin typeface="+mn-ea"/>
                  </a:rPr>
                  <a:t>：如何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调整</a:t>
                </a:r>
                <a:r>
                  <a:rPr lang="zh-CN" altLang="en-US" sz="2100" dirty="0">
                    <a:latin typeface="+mn-ea"/>
                  </a:rPr>
                  <a:t>模型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参数</a:t>
                </a:r>
                <a:r>
                  <a:rPr lang="zh-CN" altLang="en-US" sz="21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1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altLang="zh-CN" sz="2100" i="1" dirty="0">
                        <a:latin typeface="Cambria Math" panose="02040503050406030204" pitchFamily="18" charset="0"/>
                      </a:rPr>
                      <m:t> = [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1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altLang="zh-CN" sz="21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100" dirty="0">
                    <a:latin typeface="+mn-ea"/>
                  </a:rPr>
                  <a:t>以使得该序列出现的概率</a:t>
                </a:r>
                <a14:m>
                  <m:oMath xmlns:m="http://schemas.openxmlformats.org/officeDocument/2006/math">
                    <m:r>
                      <a:rPr lang="en-US" altLang="zh-CN" sz="21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10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1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+mn-ea"/>
                  </a:rPr>
                  <a:t>最大</a:t>
                </a:r>
                <a:endParaRPr lang="en-US" altLang="zh-CN" sz="21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77" y="4822335"/>
                <a:ext cx="6395673" cy="941028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1205277" y="3343536"/>
                <a:ext cx="6395673" cy="9231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000" lvl="2">
                  <a:spcBef>
                    <a:spcPts val="0"/>
                  </a:spcBef>
                </a:pPr>
                <a:r>
                  <a:rPr lang="zh-CN" altLang="en-US" sz="2100" b="1" dirty="0"/>
                  <a:t>预测问题</a:t>
                </a:r>
                <a:r>
                  <a:rPr lang="zh-CN" altLang="en-US" sz="2100" dirty="0"/>
                  <a:t>：</a:t>
                </a:r>
                <a:r>
                  <a:rPr lang="zh-CN" altLang="en-US" sz="2100" dirty="0">
                    <a:latin typeface="+mn-ea"/>
                  </a:rPr>
                  <a:t>根据观测序列“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推测</a:t>
                </a:r>
                <a:r>
                  <a:rPr lang="zh-CN" altLang="en-US" sz="2100" dirty="0">
                    <a:latin typeface="+mn-ea"/>
                  </a:rPr>
                  <a:t>”隐藏的模型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状态</a:t>
                </a:r>
                <a14:m>
                  <m:oMath xmlns:m="http://schemas.openxmlformats.org/officeDocument/2006/math">
                    <m:r>
                      <a:rPr lang="en-US" altLang="zh-CN" sz="21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1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, . . . </m:t>
                        </m:r>
                        <m:r>
                          <a:rPr lang="en-US" altLang="zh-CN" sz="21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1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1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77" y="3343536"/>
                <a:ext cx="6395673" cy="923158"/>
              </a:xfrm>
              <a:prstGeom prst="rect">
                <a:avLst/>
              </a:prstGeom>
              <a:blipFill>
                <a:blip r:embed="rId4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5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841750" y="4359939"/>
            <a:ext cx="2121451" cy="476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1695" y="4411815"/>
            <a:ext cx="1376362" cy="351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概率计算问题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8650" y="1458624"/>
                <a:ext cx="7096125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58624"/>
                <a:ext cx="7096125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19112" y="2694059"/>
                <a:ext cx="3514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end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" y="2694059"/>
                <a:ext cx="3514725" cy="369332"/>
              </a:xfrm>
              <a:prstGeom prst="rect">
                <a:avLst/>
              </a:prstGeom>
              <a:blipFill>
                <a:blip r:embed="rId3"/>
                <a:stretch>
                  <a:fillRect l="-1386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43063" y="3215968"/>
                <a:ext cx="5943294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3215968"/>
                <a:ext cx="5943294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176338" y="3386399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8858" y="4411815"/>
            <a:ext cx="67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66799" y="4393723"/>
                <a:ext cx="2611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4393723"/>
                <a:ext cx="2611567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4363982" y="4402371"/>
            <a:ext cx="1377950" cy="387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797673" y="4375179"/>
                <a:ext cx="2165529" cy="4049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73" y="4375179"/>
                <a:ext cx="2165529" cy="404983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13597" y="4160482"/>
                <a:ext cx="2567819" cy="8712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597" y="4160482"/>
                <a:ext cx="2567819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 flipV="1">
            <a:off x="3530973" y="4575850"/>
            <a:ext cx="304744" cy="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899723" y="5200549"/>
                <a:ext cx="3153234" cy="862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23" y="5200549"/>
                <a:ext cx="3153234" cy="8622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>
            <a:endCxn id="17" idx="1"/>
          </p:cNvCxnSpPr>
          <p:nvPr/>
        </p:nvCxnSpPr>
        <p:spPr>
          <a:xfrm>
            <a:off x="5741932" y="4596082"/>
            <a:ext cx="5716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389514" y="5285720"/>
                <a:ext cx="3125836" cy="90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14" y="5285720"/>
                <a:ext cx="3125836" cy="9014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0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 animBg="1"/>
      <p:bldP spid="11" grpId="0"/>
      <p:bldP spid="12" grpId="0"/>
      <p:bldP spid="13" grpId="0"/>
      <p:bldP spid="14" grpId="0"/>
      <p:bldP spid="15" grpId="0"/>
      <p:bldP spid="27" grpId="0" animBg="1"/>
      <p:bldP spid="16" grpId="0"/>
      <p:bldP spid="17" grpId="0" animBg="1"/>
      <p:bldP spid="23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概率计算问题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2776" y="1396282"/>
                <a:ext cx="3057760" cy="904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76" y="1396282"/>
                <a:ext cx="3057760" cy="9047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6606" y="2290944"/>
                <a:ext cx="8907394" cy="79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6" y="2290944"/>
                <a:ext cx="8907394" cy="798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05426" y="3374978"/>
                <a:ext cx="4155048" cy="904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26" y="3374978"/>
                <a:ext cx="4155048" cy="904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86539" y="4131640"/>
                <a:ext cx="532011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39" y="4131640"/>
                <a:ext cx="5320110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386539" y="5185585"/>
                <a:ext cx="3311419" cy="798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39" y="5185585"/>
                <a:ext cx="3311419" cy="798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1779" y="6059529"/>
                <a:ext cx="322966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79" y="6059529"/>
                <a:ext cx="3229667" cy="415498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/>
          <p:cNvSpPr/>
          <p:nvPr/>
        </p:nvSpPr>
        <p:spPr>
          <a:xfrm rot="16200000">
            <a:off x="3259100" y="842240"/>
            <a:ext cx="300369" cy="47708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21841" y="3028809"/>
            <a:ext cx="173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t</a:t>
            </a:r>
            <a:r>
              <a:rPr lang="zh-CN" altLang="en-US" dirty="0"/>
              <a:t>项求和</a:t>
            </a:r>
          </a:p>
        </p:txBody>
      </p:sp>
      <p:sp>
        <p:nvSpPr>
          <p:cNvPr id="19" name="右箭头 18"/>
          <p:cNvSpPr/>
          <p:nvPr/>
        </p:nvSpPr>
        <p:spPr>
          <a:xfrm>
            <a:off x="166072" y="6133555"/>
            <a:ext cx="538778" cy="32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3911446" y="6121400"/>
            <a:ext cx="538778" cy="32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514489" y="6059529"/>
                <a:ext cx="469936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89" y="6059529"/>
                <a:ext cx="4699363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922585" y="1658244"/>
                <a:ext cx="2292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85" y="1658244"/>
                <a:ext cx="229265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784388" y="1671122"/>
                <a:ext cx="3827394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8" y="1671122"/>
                <a:ext cx="3827394" cy="39074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267450" y="5232513"/>
                <a:ext cx="287655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0" y="5232513"/>
                <a:ext cx="2876550" cy="7101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6072187" y="543151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</a:t>
            </a:r>
          </a:p>
        </p:txBody>
      </p:sp>
    </p:spTree>
    <p:extLst>
      <p:ext uri="{BB962C8B-B14F-4D97-AF65-F5344CB8AC3E}">
        <p14:creationId xmlns:p14="http://schemas.microsoft.com/office/powerpoint/2010/main" val="359309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7" grpId="0" animBg="1"/>
      <p:bldP spid="18" grpId="0"/>
      <p:bldP spid="19" grpId="0" animBg="1"/>
      <p:bldP spid="20" grpId="0" animBg="1"/>
      <p:bldP spid="21" grpId="0"/>
      <p:bldP spid="24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概率计算问题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92372" y="1553592"/>
                <a:ext cx="4043799" cy="90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2" y="1553592"/>
                <a:ext cx="4043799" cy="905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643063" y="2357920"/>
                <a:ext cx="571040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357920"/>
                <a:ext cx="5710409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643063" y="3386919"/>
                <a:ext cx="3792064" cy="799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3386919"/>
                <a:ext cx="3792064" cy="799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277777" y="4559719"/>
                <a:ext cx="27180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77" y="4559719"/>
                <a:ext cx="271805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659022" y="4603959"/>
            <a:ext cx="361950" cy="280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933581" y="5436604"/>
                <a:ext cx="350154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end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81" y="5436604"/>
                <a:ext cx="3501546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1738318" y="5635610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</a:t>
            </a:r>
          </a:p>
        </p:txBody>
      </p:sp>
      <p:sp>
        <p:nvSpPr>
          <p:cNvPr id="26" name="右箭头 25"/>
          <p:cNvSpPr/>
          <p:nvPr/>
        </p:nvSpPr>
        <p:spPr>
          <a:xfrm>
            <a:off x="4655196" y="4603959"/>
            <a:ext cx="361950" cy="280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213418" y="4547740"/>
                <a:ext cx="395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18" y="4547740"/>
                <a:ext cx="395371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 animBg="1"/>
      <p:bldP spid="24" grpId="0"/>
      <p:bldP spid="25" grpId="0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概率模型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2803" y="1639929"/>
                <a:ext cx="7618394" cy="75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>
                    <a:latin typeface="+mn-ea"/>
                  </a:rPr>
                  <a:t>直接利用概率求和规则消去变量</a:t>
                </a:r>
                <a:r>
                  <a:rPr lang="en-US" altLang="zh-CN" sz="2100" dirty="0">
                    <a:latin typeface="+mn-ea"/>
                  </a:rPr>
                  <a:t>R</a:t>
                </a:r>
                <a:r>
                  <a:rPr lang="zh-CN" altLang="en-US" sz="2100" dirty="0">
                    <a:latin typeface="+mn-ea"/>
                  </a:rPr>
                  <a:t>的时间和空间复杂度为</a:t>
                </a:r>
                <a:r>
                  <a:rPr lang="zh-CN" altLang="en-US" sz="2100" b="1" dirty="0">
                    <a:latin typeface="+mn-ea"/>
                  </a:rPr>
                  <a:t>指数级别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+mn-ea"/>
                  </a:rPr>
                  <a:t>，需要一种能够简洁紧凑</a:t>
                </a:r>
                <a:r>
                  <a:rPr lang="zh-CN" altLang="en-US" sz="2100" dirty="0">
                    <a:solidFill>
                      <a:srgbClr val="FF0000"/>
                    </a:solidFill>
                    <a:latin typeface="+mn-ea"/>
                  </a:rPr>
                  <a:t>表达变量间关系</a:t>
                </a:r>
                <a:r>
                  <a:rPr lang="zh-CN" altLang="en-US" sz="2100" dirty="0">
                    <a:latin typeface="+mn-ea"/>
                  </a:rPr>
                  <a:t>的工具</a:t>
                </a:r>
                <a:endParaRPr lang="en-US" altLang="zh-CN" sz="21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3" y="1639929"/>
                <a:ext cx="7618394" cy="758734"/>
              </a:xfrm>
              <a:prstGeom prst="rect">
                <a:avLst/>
              </a:prstGeom>
              <a:blipFill>
                <a:blip r:embed="rId2"/>
                <a:stretch>
                  <a:fillRect l="-960" t="-4839" r="-400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80040" y="305099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n-ea"/>
              </a:rPr>
              <a:t>概率图模型</a:t>
            </a:r>
          </a:p>
        </p:txBody>
      </p:sp>
    </p:spTree>
    <p:extLst>
      <p:ext uri="{BB962C8B-B14F-4D97-AF65-F5344CB8AC3E}">
        <p14:creationId xmlns:p14="http://schemas.microsoft.com/office/powerpoint/2010/main" val="15798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概率计算问题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71563" y="1596509"/>
                <a:ext cx="2329356" cy="799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3" y="1596509"/>
                <a:ext cx="2329356" cy="799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67466" y="1486363"/>
                <a:ext cx="2749022" cy="90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66" y="1486363"/>
                <a:ext cx="2749022" cy="904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86341" y="2501500"/>
                <a:ext cx="3452292" cy="90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41" y="2501500"/>
                <a:ext cx="3452292" cy="905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58157" y="3513315"/>
                <a:ext cx="5371792" cy="90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57" y="3513315"/>
                <a:ext cx="5371792" cy="905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86341" y="4488344"/>
                <a:ext cx="231435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41" y="4488344"/>
                <a:ext cx="2314352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95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概率计算问题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5288" y="1596509"/>
                <a:ext cx="3205814" cy="829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596509"/>
                <a:ext cx="3205814" cy="8296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67466" y="1486363"/>
                <a:ext cx="3108672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66" y="1486363"/>
                <a:ext cx="3108672" cy="93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86341" y="2501500"/>
                <a:ext cx="3452292" cy="90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41" y="2501500"/>
                <a:ext cx="3452292" cy="905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58157" y="3513315"/>
                <a:ext cx="6873805" cy="90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57" y="3513315"/>
                <a:ext cx="6873805" cy="905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86341" y="4488344"/>
                <a:ext cx="393235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41" y="4488344"/>
                <a:ext cx="393235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9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预测问题（</a:t>
            </a:r>
            <a:r>
              <a:rPr lang="en-US" altLang="zh-CN" dirty="0"/>
              <a:t>Viterbi Algorithm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作为习题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8663" y="2225368"/>
                <a:ext cx="5943294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2225368"/>
                <a:ext cx="5943294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8663" y="3187184"/>
                <a:ext cx="731758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3187184"/>
                <a:ext cx="7317581" cy="404983"/>
              </a:xfrm>
              <a:prstGeom prst="rect">
                <a:avLst/>
              </a:prstGeom>
              <a:blipFill>
                <a:blip r:embed="rId3"/>
                <a:stretch>
                  <a:fillRect l="-750" t="-4545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6376" y="3690848"/>
                <a:ext cx="1484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376" y="3690848"/>
                <a:ext cx="14845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52487" y="3945524"/>
                <a:ext cx="3195637" cy="41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7" y="3945524"/>
                <a:ext cx="3195637" cy="412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47700" y="4532119"/>
                <a:ext cx="7096125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4532119"/>
                <a:ext cx="709612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57325" y="5584123"/>
                <a:ext cx="5648325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5584123"/>
                <a:ext cx="5648325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1519238" y="5798928"/>
            <a:ext cx="500068" cy="366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28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学习问题（梯度下降法）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1346201"/>
                <a:ext cx="5943294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,&amp;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46201"/>
                <a:ext cx="5943294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39411" y="2104020"/>
                <a:ext cx="3132589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11" y="2104020"/>
                <a:ext cx="3132589" cy="84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171429" y="2327275"/>
                <a:ext cx="3195637" cy="41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29" y="2327275"/>
                <a:ext cx="3195637" cy="412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5300" y="3084042"/>
                <a:ext cx="7096125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3084042"/>
                <a:ext cx="7096125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9411" y="4068094"/>
                <a:ext cx="331353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11" y="4068094"/>
                <a:ext cx="331353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82492" y="1769614"/>
                <a:ext cx="1484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492" y="1769614"/>
                <a:ext cx="14845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923715" y="5348537"/>
                <a:ext cx="4676775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715" y="5348537"/>
                <a:ext cx="4676775" cy="8712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038429" y="4247239"/>
                <a:ext cx="368812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429" y="4247239"/>
                <a:ext cx="3688126" cy="9840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57674" y="3571403"/>
            <a:ext cx="1304925" cy="432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907009" y="4170843"/>
            <a:ext cx="4774382" cy="2318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学习问题（梯度下降法）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82761" y="1508099"/>
                <a:ext cx="3132589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61" y="1508099"/>
                <a:ext cx="3132589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1729858"/>
                <a:ext cx="452598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29858"/>
                <a:ext cx="4525983" cy="404983"/>
              </a:xfrm>
              <a:prstGeom prst="rect">
                <a:avLst/>
              </a:prstGeom>
              <a:blipFill>
                <a:blip r:embed="rId3"/>
                <a:stretch>
                  <a:fillRect l="-1077" t="-4545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05986" y="2366098"/>
                <a:ext cx="4676775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6" y="2366098"/>
                <a:ext cx="4676775" cy="8712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38744" y="3582750"/>
                <a:ext cx="4676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3582750"/>
                <a:ext cx="467677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3894" y="4715381"/>
                <a:ext cx="3300647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94" y="4715381"/>
                <a:ext cx="3300647" cy="8850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907010" y="4165944"/>
                <a:ext cx="1978875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10" y="4165944"/>
                <a:ext cx="1978875" cy="659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907010" y="4768205"/>
                <a:ext cx="440011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10" y="4768205"/>
                <a:ext cx="4400115" cy="9840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07009" y="5690315"/>
                <a:ext cx="2581027" cy="799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09" y="5690315"/>
                <a:ext cx="2581027" cy="799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40633" y="5837625"/>
                <a:ext cx="2229841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33" y="5837625"/>
                <a:ext cx="2229841" cy="394788"/>
              </a:xfrm>
              <a:prstGeom prst="rect">
                <a:avLst/>
              </a:prstGeom>
              <a:blipFill>
                <a:blip r:embed="rId10"/>
                <a:stretch>
                  <a:fillRect r="-820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562599" y="3571402"/>
                <a:ext cx="3204723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9" y="3571402"/>
                <a:ext cx="3204723" cy="394788"/>
              </a:xfrm>
              <a:prstGeom prst="rect">
                <a:avLst/>
              </a:prstGeom>
              <a:blipFill>
                <a:blip r:embed="rId11"/>
                <a:stretch>
                  <a:fillRect r="-570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等腰三角形 18"/>
          <p:cNvSpPr/>
          <p:nvPr/>
        </p:nvSpPr>
        <p:spPr>
          <a:xfrm flipV="1">
            <a:off x="4602183" y="4022392"/>
            <a:ext cx="552450" cy="1313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学习问题（梯度下降法）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16432" y="1759170"/>
                <a:ext cx="7926859" cy="2560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100" dirty="0"/>
                  <a:t>Repeat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100" dirty="0"/>
                  <a:t>从数据集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随机采样一个样本对</a:t>
                </a:r>
                <a:endParaRPr lang="en-US" altLang="zh-CN" sz="21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100" dirty="0"/>
                  <a:t>计算梯度信息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1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100" dirty="0"/>
                  <a:t>权重更新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1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func>
                      <m:func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1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100" dirty="0"/>
                  <a:t>Until </a:t>
                </a:r>
                <a:r>
                  <a:rPr lang="zh-CN" altLang="en-US" sz="2100" dirty="0"/>
                  <a:t>收敛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2" y="1759170"/>
                <a:ext cx="7926859" cy="2560509"/>
              </a:xfrm>
              <a:prstGeom prst="rect">
                <a:avLst/>
              </a:prstGeom>
              <a:blipFill>
                <a:blip r:embed="rId2"/>
                <a:stretch>
                  <a:fillRect l="-923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6374422" y="3537163"/>
            <a:ext cx="2206869" cy="782516"/>
          </a:xfrm>
          <a:prstGeom prst="wedgeRoundRectCallout">
            <a:avLst>
              <a:gd name="adj1" fmla="val -21362"/>
              <a:gd name="adj2" fmla="val -7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计算代价高，如何提升计算效率呢？</a:t>
            </a:r>
          </a:p>
        </p:txBody>
      </p:sp>
    </p:spTree>
    <p:extLst>
      <p:ext uri="{BB962C8B-B14F-4D97-AF65-F5344CB8AC3E}">
        <p14:creationId xmlns:p14="http://schemas.microsoft.com/office/powerpoint/2010/main" val="20691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主题模型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主题模型（</a:t>
            </a:r>
            <a:r>
              <a:rPr lang="en-US" altLang="zh-CN" dirty="0"/>
              <a:t>topic model</a:t>
            </a:r>
            <a:r>
              <a:rPr lang="zh-CN" altLang="en-US" dirty="0"/>
              <a:t>）是一类生成式</a:t>
            </a:r>
            <a:r>
              <a:rPr lang="zh-CN" altLang="en-US" b="1" dirty="0"/>
              <a:t>有向图模型</a:t>
            </a:r>
            <a:r>
              <a:rPr lang="zh-CN" altLang="en-US" dirty="0"/>
              <a:t>，主要用来处理离散型的数据集合（如文本集合）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有效利用海量数据发现文档集合中</a:t>
            </a:r>
            <a:r>
              <a:rPr lang="zh-CN" altLang="en-US" b="1" dirty="0"/>
              <a:t>隐含的语义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隐狄里克雷分配模型（</a:t>
            </a:r>
            <a:r>
              <a:rPr lang="en-US" altLang="zh-CN" dirty="0"/>
              <a:t>Latent </a:t>
            </a:r>
            <a:r>
              <a:rPr lang="en-US" altLang="zh-CN" dirty="0" err="1"/>
              <a:t>Dirichlet</a:t>
            </a:r>
            <a:r>
              <a:rPr lang="en-US" altLang="zh-CN" dirty="0"/>
              <a:t> Allocation, </a:t>
            </a:r>
            <a:r>
              <a:rPr lang="en-US" altLang="zh-CN" b="1" dirty="0"/>
              <a:t>LDA</a:t>
            </a:r>
            <a:r>
              <a:rPr lang="zh-CN" altLang="en-US" dirty="0"/>
              <a:t>）是话题模型的典型代表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5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隐狄里克雷分配</a:t>
            </a:r>
            <a:r>
              <a:rPr lang="en-US" altLang="zh-CN" dirty="0"/>
              <a:t> </a:t>
            </a:r>
            <a:r>
              <a:rPr lang="en-US" altLang="zh-CN" b="1" dirty="0"/>
              <a:t>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934" y="1482106"/>
            <a:ext cx="8196074" cy="4932533"/>
          </a:xfrm>
        </p:spPr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的基本单元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50"/>
                </a:solidFill>
              </a:rPr>
              <a:t>词（</a:t>
            </a:r>
            <a:r>
              <a:rPr lang="en-US" altLang="zh-CN" b="1" dirty="0">
                <a:solidFill>
                  <a:srgbClr val="00B050"/>
                </a:solidFill>
              </a:rPr>
              <a:t>word</a:t>
            </a:r>
            <a:r>
              <a:rPr lang="zh-CN" altLang="en-US" b="1" dirty="0">
                <a:solidFill>
                  <a:srgbClr val="00B050"/>
                </a:solidFill>
              </a:rPr>
              <a:t>）</a:t>
            </a:r>
            <a:r>
              <a:rPr lang="zh-CN" altLang="en-US" dirty="0"/>
              <a:t>：待处理数据中的基本离散单元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文档（</a:t>
            </a:r>
            <a:r>
              <a:rPr lang="en-US" altLang="zh-CN" b="1" dirty="0">
                <a:solidFill>
                  <a:srgbClr val="C00000"/>
                </a:solidFill>
              </a:rPr>
              <a:t>document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：待处理的数据对象，由词组成，词在文档中</a:t>
            </a:r>
            <a:r>
              <a:rPr lang="zh-CN" altLang="en-US" b="1" dirty="0"/>
              <a:t>不计顺序</a:t>
            </a:r>
            <a:r>
              <a:rPr lang="zh-CN" altLang="en-US" dirty="0"/>
              <a:t>。数据对象只要能用“词袋”（</a:t>
            </a:r>
            <a:r>
              <a:rPr lang="en-US" altLang="zh-CN" dirty="0"/>
              <a:t>bag-of-words</a:t>
            </a:r>
            <a:r>
              <a:rPr lang="zh-CN" altLang="en-US" dirty="0"/>
              <a:t>）表示就可以使用话题模型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话题（</a:t>
            </a:r>
            <a:r>
              <a:rPr lang="en-US" altLang="zh-CN" b="1" dirty="0">
                <a:solidFill>
                  <a:srgbClr val="00B0F0"/>
                </a:solidFill>
              </a:rPr>
              <a:t>topic</a:t>
            </a:r>
            <a:r>
              <a:rPr lang="zh-CN" altLang="en-US" b="1" dirty="0">
                <a:solidFill>
                  <a:srgbClr val="00B0F0"/>
                </a:solidFill>
              </a:rPr>
              <a:t>）</a:t>
            </a:r>
            <a:r>
              <a:rPr lang="zh-CN" altLang="en-US" dirty="0"/>
              <a:t>：表示一个概念，具体表示为一系列相关的词，以及它们在该概念下出现的概率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4" y="5197830"/>
            <a:ext cx="4307701" cy="83925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47" y="3846474"/>
            <a:ext cx="3423179" cy="223913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矩形 8"/>
          <p:cNvSpPr/>
          <p:nvPr/>
        </p:nvSpPr>
        <p:spPr>
          <a:xfrm>
            <a:off x="2772874" y="5242986"/>
            <a:ext cx="1207911" cy="2919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21630" y="4063297"/>
            <a:ext cx="333021" cy="2919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90075" y="6157889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16" name="矩形 15"/>
          <p:cNvSpPr/>
          <p:nvPr/>
        </p:nvSpPr>
        <p:spPr>
          <a:xfrm>
            <a:off x="1738318" y="6157889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计算机</a:t>
            </a:r>
          </a:p>
        </p:txBody>
      </p:sp>
      <p:sp>
        <p:nvSpPr>
          <p:cNvPr id="17" name="矩形 16"/>
          <p:cNvSpPr/>
          <p:nvPr/>
        </p:nvSpPr>
        <p:spPr>
          <a:xfrm>
            <a:off x="2820432" y="6161362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生物</a:t>
            </a:r>
          </a:p>
        </p:txBody>
      </p:sp>
      <p:sp>
        <p:nvSpPr>
          <p:cNvPr id="18" name="矩形 17"/>
          <p:cNvSpPr/>
          <p:nvPr/>
        </p:nvSpPr>
        <p:spPr>
          <a:xfrm>
            <a:off x="3969493" y="6151072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新闻</a:t>
            </a:r>
          </a:p>
        </p:txBody>
      </p:sp>
      <p:sp>
        <p:nvSpPr>
          <p:cNvPr id="19" name="矩形 18"/>
          <p:cNvSpPr/>
          <p:nvPr/>
        </p:nvSpPr>
        <p:spPr>
          <a:xfrm>
            <a:off x="5545857" y="6162736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建筑</a:t>
            </a:r>
          </a:p>
        </p:txBody>
      </p:sp>
      <p:sp>
        <p:nvSpPr>
          <p:cNvPr id="20" name="矩形 19"/>
          <p:cNvSpPr/>
          <p:nvPr/>
        </p:nvSpPr>
        <p:spPr>
          <a:xfrm>
            <a:off x="6707355" y="6157889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植物</a:t>
            </a:r>
          </a:p>
        </p:txBody>
      </p:sp>
      <p:sp>
        <p:nvSpPr>
          <p:cNvPr id="21" name="矩形 20"/>
          <p:cNvSpPr/>
          <p:nvPr/>
        </p:nvSpPr>
        <p:spPr>
          <a:xfrm>
            <a:off x="7889729" y="6151072"/>
            <a:ext cx="897466" cy="29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天空</a:t>
            </a:r>
          </a:p>
        </p:txBody>
      </p:sp>
    </p:spTree>
    <p:extLst>
      <p:ext uri="{BB962C8B-B14F-4D97-AF65-F5344CB8AC3E}">
        <p14:creationId xmlns:p14="http://schemas.microsoft.com/office/powerpoint/2010/main" val="24680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隐狄里克雷分配</a:t>
            </a:r>
            <a:r>
              <a:rPr lang="en-US" altLang="zh-CN" dirty="0"/>
              <a:t> </a:t>
            </a:r>
            <a:r>
              <a:rPr lang="en-US" altLang="zh-CN" b="1" dirty="0"/>
              <a:t>LDA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内容占位符 8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3" y="2113965"/>
            <a:ext cx="7027454" cy="42903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97616" y="1227829"/>
            <a:ext cx="4956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设文档中的词来自一个包含</a:t>
            </a:r>
            <a:r>
              <a:rPr lang="en-US" altLang="zh-CN" sz="2100" dirty="0"/>
              <a:t>V</a:t>
            </a:r>
            <a:r>
              <a:rPr lang="zh-CN" altLang="en-US" sz="2100" dirty="0"/>
              <a:t>个词的字典</a:t>
            </a:r>
            <a:endParaRPr lang="en-US" altLang="zh-CN" sz="2100" dirty="0"/>
          </a:p>
        </p:txBody>
      </p:sp>
      <p:sp>
        <p:nvSpPr>
          <p:cNvPr id="9" name="矩形 8"/>
          <p:cNvSpPr/>
          <p:nvPr/>
        </p:nvSpPr>
        <p:spPr>
          <a:xfrm>
            <a:off x="1468746" y="1661457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主题是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维概率词向量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9622" y="5490724"/>
            <a:ext cx="1908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文档是长度为</a:t>
            </a:r>
            <a:r>
              <a:rPr lang="en-US" altLang="zh-CN" dirty="0">
                <a:solidFill>
                  <a:srgbClr val="FF0000"/>
                </a:solidFill>
              </a:rPr>
              <a:t>K</a:t>
            </a:r>
            <a:r>
              <a:rPr lang="zh-CN" altLang="en-US" dirty="0">
                <a:solidFill>
                  <a:srgbClr val="FF0000"/>
                </a:solidFill>
              </a:rPr>
              <a:t>的主题分布向量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1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隐狄里克雷分配</a:t>
            </a:r>
            <a:r>
              <a:rPr lang="en-US" altLang="zh-CN" dirty="0"/>
              <a:t> </a:t>
            </a:r>
            <a:r>
              <a:rPr lang="en-US" altLang="zh-CN" b="1" dirty="0"/>
              <a:t>LDA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假定数据集中共含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话题和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篇文档，词来自含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个词的字典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观测数据：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篇文档，每篇文档用长度为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的词频向量表示</a:t>
                </a:r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为单词序列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隐变量：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个话题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，每个话题用长度为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的概率词向量表示</a:t>
                </a:r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 lvl="1"/>
                <a:r>
                  <a:rPr lang="zh-CN" altLang="en-US" b="0" dirty="0"/>
                  <a:t>第</a:t>
                </a:r>
                <a:r>
                  <a:rPr lang="en-US" altLang="zh-CN" b="0" dirty="0"/>
                  <a:t>k</a:t>
                </a:r>
                <a:r>
                  <a:rPr lang="zh-CN" altLang="en-US" b="0" dirty="0"/>
                  <a:t>话题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𝑘𝑣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表示在第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个话题中单词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文档表示为话题的分布，由参数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dirty="0"/>
                  <a:t>确定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2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概率图模型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概率图模型</a:t>
            </a:r>
            <a:r>
              <a:rPr lang="en-US" altLang="zh-CN" dirty="0"/>
              <a:t>(probabilistic graphical model)</a:t>
            </a:r>
            <a:r>
              <a:rPr lang="zh-CN" altLang="en-US" dirty="0"/>
              <a:t>是一类用图来表达</a:t>
            </a:r>
            <a:r>
              <a:rPr lang="zh-CN" altLang="en-US" b="1" dirty="0">
                <a:latin typeface="微软雅黑" panose="020B0503020204020204" pitchFamily="34" charset="-122"/>
              </a:rPr>
              <a:t>变量相关关系</a:t>
            </a:r>
            <a:r>
              <a:rPr lang="zh-CN" altLang="en-US" dirty="0"/>
              <a:t>的概率模型</a:t>
            </a:r>
            <a:endParaRPr lang="en-US" altLang="zh-CN" dirty="0"/>
          </a:p>
          <a:p>
            <a:r>
              <a:rPr lang="zh-CN" altLang="en-US" dirty="0"/>
              <a:t>图模型提供了一种</a:t>
            </a:r>
            <a:r>
              <a:rPr lang="zh-CN" altLang="en-US" b="1" dirty="0">
                <a:latin typeface="微软雅黑" panose="020B0503020204020204" pitchFamily="34" charset="-122"/>
              </a:rPr>
              <a:t>描述框架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>
                <a:latin typeface="+mj-ea"/>
              </a:rPr>
              <a:t>结点：随机变量（集合）</a:t>
            </a:r>
            <a:endParaRPr lang="en-US" altLang="zh-CN" dirty="0">
              <a:latin typeface="+mj-ea"/>
            </a:endParaRPr>
          </a:p>
          <a:p>
            <a:pPr lvl="1"/>
            <a:r>
              <a:rPr lang="zh-CN" altLang="en-US" dirty="0">
                <a:latin typeface="+mj-ea"/>
              </a:rPr>
              <a:t>边：变量之间的依赖关系</a:t>
            </a:r>
            <a:endParaRPr lang="en-US" altLang="zh-CN" dirty="0">
              <a:latin typeface="+mj-ea"/>
            </a:endParaRPr>
          </a:p>
          <a:p>
            <a:pPr lvl="1"/>
            <a:endParaRPr lang="en-US" altLang="zh-CN" sz="2400" dirty="0"/>
          </a:p>
          <a:p>
            <a:r>
              <a:rPr lang="zh-CN" altLang="en-US" dirty="0"/>
              <a:t>分类：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有向图</a:t>
            </a:r>
            <a:r>
              <a:rPr lang="zh-CN" altLang="en-US" dirty="0"/>
              <a:t>：贝叶斯网</a:t>
            </a:r>
            <a:endParaRPr lang="en-US" altLang="zh-CN" dirty="0"/>
          </a:p>
          <a:p>
            <a:pPr lvl="2"/>
            <a:r>
              <a:rPr lang="zh-CN" altLang="en-US" dirty="0"/>
              <a:t>使用有向无环图表示变量之间的依赖关系</a:t>
            </a:r>
            <a:endParaRPr lang="en-US" altLang="zh-CN" dirty="0"/>
          </a:p>
          <a:p>
            <a:pPr marL="783000" lvl="2" indent="0">
              <a:buNone/>
            </a:pPr>
            <a:endParaRPr lang="en-US" altLang="zh-CN" sz="2200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无向图</a:t>
            </a:r>
            <a:r>
              <a:rPr lang="zh-CN" altLang="en-US" dirty="0"/>
              <a:t>：马尔可夫网</a:t>
            </a:r>
            <a:endParaRPr lang="en-US" altLang="zh-CN" dirty="0"/>
          </a:p>
          <a:p>
            <a:pPr lvl="2"/>
            <a:r>
              <a:rPr lang="zh-CN" altLang="en-US" dirty="0"/>
              <a:t>使用无向图表示变量间的相关关系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7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071936" y="3618986"/>
            <a:ext cx="6881368" cy="1173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隐狄里克雷分配</a:t>
            </a:r>
            <a:r>
              <a:rPr lang="en-US" altLang="zh-CN" dirty="0"/>
              <a:t> </a:t>
            </a:r>
            <a:r>
              <a:rPr lang="en-US" altLang="zh-CN" b="1" dirty="0"/>
              <a:t>LDA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73764" y="3605189"/>
                <a:ext cx="6835796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-1728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为参数的狄利克雷分布中随机采样一个话题分布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0" lvl="1" indent="-1728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按如下步骤产生文档中的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个词</a:t>
                </a:r>
                <a:endParaRPr lang="en-US" altLang="zh-CN" dirty="0"/>
              </a:p>
              <a:p>
                <a:pPr marL="514800" lvl="1" indent="-1728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进行</m:t>
                    </m:r>
                  </m:oMath>
                </a14:m>
                <a:r>
                  <a:rPr lang="zh-CN" altLang="en-US" dirty="0"/>
                  <a:t>话题指派，得到文档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中词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的话题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514800" lvl="1" indent="-1728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根据指派的话题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所对应的的词分布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随机采样生成词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64" y="3605189"/>
                <a:ext cx="6835796" cy="1224694"/>
              </a:xfrm>
              <a:prstGeom prst="rect">
                <a:avLst/>
              </a:prstGeom>
              <a:blipFill>
                <a:blip r:embed="rId2"/>
                <a:stretch>
                  <a:fillRect l="-535" t="-2488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73764" y="3164316"/>
                <a:ext cx="1964512" cy="41549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100" dirty="0"/>
                  <a:t>生成文档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100" dirty="0"/>
                  <a:t>过程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64" y="3164316"/>
                <a:ext cx="1964512" cy="415498"/>
              </a:xfrm>
              <a:prstGeom prst="rect">
                <a:avLst/>
              </a:prstGeom>
              <a:blipFill>
                <a:blip r:embed="rId3"/>
                <a:stretch>
                  <a:fillRect l="-3727" t="-8824" r="-341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2344398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265342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86286" y="1860486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423454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392071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14638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3" idx="6"/>
            <a:endCxn id="10" idx="2"/>
          </p:cNvCxnSpPr>
          <p:nvPr/>
        </p:nvCxnSpPr>
        <p:spPr>
          <a:xfrm>
            <a:off x="1963454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6"/>
            <a:endCxn id="11" idx="2"/>
          </p:cNvCxnSpPr>
          <p:nvPr/>
        </p:nvCxnSpPr>
        <p:spPr>
          <a:xfrm>
            <a:off x="2884398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6"/>
            <a:endCxn id="12" idx="2"/>
          </p:cNvCxnSpPr>
          <p:nvPr/>
        </p:nvCxnSpPr>
        <p:spPr>
          <a:xfrm>
            <a:off x="3805342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2"/>
            <a:endCxn id="12" idx="6"/>
          </p:cNvCxnSpPr>
          <p:nvPr/>
        </p:nvCxnSpPr>
        <p:spPr>
          <a:xfrm flipH="1">
            <a:off x="4726286" y="2130486"/>
            <a:ext cx="665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2"/>
            <a:endCxn id="14" idx="6"/>
          </p:cNvCxnSpPr>
          <p:nvPr/>
        </p:nvCxnSpPr>
        <p:spPr>
          <a:xfrm flipH="1">
            <a:off x="5932071" y="2130486"/>
            <a:ext cx="382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110314" y="1710887"/>
            <a:ext cx="1748938" cy="84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17454" y="1596002"/>
            <a:ext cx="2998339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99453" y="1596002"/>
            <a:ext cx="766585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571257" y="2258447"/>
            <a:ext cx="35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829252" y="2438962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539300" y="1899149"/>
                <a:ext cx="298754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00" y="1899149"/>
                <a:ext cx="298754" cy="370294"/>
              </a:xfrm>
              <a:prstGeom prst="rect">
                <a:avLst/>
              </a:prstGeom>
              <a:blipFill>
                <a:blip r:embed="rId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420061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61" y="1899149"/>
                <a:ext cx="380092" cy="370294"/>
              </a:xfrm>
              <a:prstGeom prst="rect">
                <a:avLst/>
              </a:prstGeom>
              <a:blipFill>
                <a:blip r:embed="rId5"/>
                <a:stretch>
                  <a:fillRect r="-8065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314191" y="1899149"/>
                <a:ext cx="38009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191" y="1899149"/>
                <a:ext cx="380092" cy="381515"/>
              </a:xfrm>
              <a:prstGeom prst="rect">
                <a:avLst/>
              </a:prstGeom>
              <a:blipFill>
                <a:blip r:embed="rId6"/>
                <a:stretch>
                  <a:fillRect r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195464" y="1899149"/>
                <a:ext cx="4966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64" y="1899149"/>
                <a:ext cx="496691" cy="381515"/>
              </a:xfrm>
              <a:prstGeom prst="rect">
                <a:avLst/>
              </a:prstGeom>
              <a:blipFill>
                <a:blip r:embed="rId7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456801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01" y="1899149"/>
                <a:ext cx="380092" cy="370294"/>
              </a:xfrm>
              <a:prstGeom prst="rect">
                <a:avLst/>
              </a:prstGeom>
              <a:blipFill>
                <a:blip r:embed="rId8"/>
                <a:stretch>
                  <a:fillRect l="-4839" r="-967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384328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𝜼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328" y="1899149"/>
                <a:ext cx="380092" cy="370294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772925" y="2425861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071936" y="5564095"/>
                <a:ext cx="6881369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lvl="1" indent="-1728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从以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CN" altLang="en-US" dirty="0"/>
                  <a:t>为参数的狄利克雷分布中随机采样一个话题分布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36" y="5564095"/>
                <a:ext cx="6881369" cy="369332"/>
              </a:xfrm>
              <a:prstGeom prst="rect">
                <a:avLst/>
              </a:prstGeom>
              <a:blipFill>
                <a:blip r:embed="rId10"/>
                <a:stretch>
                  <a:fillRect l="-62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073764" y="5109425"/>
                <a:ext cx="1957459" cy="415498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100" dirty="0"/>
                  <a:t>生成主题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100" dirty="0"/>
                  <a:t>过程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64" y="5109425"/>
                <a:ext cx="1957459" cy="415498"/>
              </a:xfrm>
              <a:prstGeom prst="rect">
                <a:avLst/>
              </a:prstGeom>
              <a:blipFill>
                <a:blip r:embed="rId11"/>
                <a:stretch>
                  <a:fillRect l="-3738" t="-8824" r="-3427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17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247690" y="434133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95363" y="434133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217930" y="434133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3" idx="6"/>
            <a:endCxn id="10" idx="2"/>
          </p:cNvCxnSpPr>
          <p:nvPr/>
        </p:nvCxnSpPr>
        <p:spPr>
          <a:xfrm>
            <a:off x="1866746" y="704133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6"/>
            <a:endCxn id="11" idx="2"/>
          </p:cNvCxnSpPr>
          <p:nvPr/>
        </p:nvCxnSpPr>
        <p:spPr>
          <a:xfrm>
            <a:off x="2787690" y="704133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6"/>
            <a:endCxn id="12" idx="2"/>
          </p:cNvCxnSpPr>
          <p:nvPr/>
        </p:nvCxnSpPr>
        <p:spPr>
          <a:xfrm>
            <a:off x="3708634" y="704133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2"/>
            <a:endCxn id="12" idx="6"/>
          </p:cNvCxnSpPr>
          <p:nvPr/>
        </p:nvCxnSpPr>
        <p:spPr>
          <a:xfrm flipH="1">
            <a:off x="4629578" y="704133"/>
            <a:ext cx="665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2"/>
            <a:endCxn id="14" idx="6"/>
          </p:cNvCxnSpPr>
          <p:nvPr/>
        </p:nvCxnSpPr>
        <p:spPr>
          <a:xfrm flipH="1">
            <a:off x="5835363" y="704133"/>
            <a:ext cx="382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013606" y="284534"/>
            <a:ext cx="1748938" cy="84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020746" y="169649"/>
            <a:ext cx="2998339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02745" y="169649"/>
            <a:ext cx="766585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74549" y="832094"/>
            <a:ext cx="35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732544" y="1012609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1326746" y="434133"/>
            <a:ext cx="540000" cy="540000"/>
            <a:chOff x="1423454" y="1860486"/>
            <a:chExt cx="540000" cy="540000"/>
          </a:xfrm>
        </p:grpSpPr>
        <p:sp>
          <p:nvSpPr>
            <p:cNvPr id="13" name="椭圆 12"/>
            <p:cNvSpPr/>
            <p:nvPr/>
          </p:nvSpPr>
          <p:spPr>
            <a:xfrm>
              <a:off x="1423454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blipFill>
                  <a:blip r:embed="rId2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323353" y="472796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353" y="472796"/>
                <a:ext cx="380092" cy="370294"/>
              </a:xfrm>
              <a:prstGeom prst="rect">
                <a:avLst/>
              </a:prstGeom>
              <a:blipFill>
                <a:blip r:embed="rId3"/>
                <a:stretch>
                  <a:fillRect r="-8065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/>
          <p:cNvGrpSpPr/>
          <p:nvPr/>
        </p:nvGrpSpPr>
        <p:grpSpPr>
          <a:xfrm>
            <a:off x="3168634" y="434133"/>
            <a:ext cx="540000" cy="540000"/>
            <a:chOff x="3265342" y="1860486"/>
            <a:chExt cx="540000" cy="540000"/>
          </a:xfrm>
        </p:grpSpPr>
        <p:sp>
          <p:nvSpPr>
            <p:cNvPr id="11" name="椭圆 10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/>
          <p:cNvGrpSpPr/>
          <p:nvPr/>
        </p:nvGrpSpPr>
        <p:grpSpPr>
          <a:xfrm>
            <a:off x="4089578" y="434133"/>
            <a:ext cx="540000" cy="540000"/>
            <a:chOff x="4151439" y="1540021"/>
            <a:chExt cx="540000" cy="540000"/>
          </a:xfrm>
        </p:grpSpPr>
        <p:sp>
          <p:nvSpPr>
            <p:cNvPr id="12" name="椭圆 11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360093" y="472796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093" y="472796"/>
                <a:ext cx="380092" cy="370294"/>
              </a:xfrm>
              <a:prstGeom prst="rect">
                <a:avLst/>
              </a:prstGeom>
              <a:blipFill>
                <a:blip r:embed="rId6"/>
                <a:stretch>
                  <a:fillRect l="-4762" r="-793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287620" y="472796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𝜼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620" y="472796"/>
                <a:ext cx="380092" cy="370294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5676217" y="999508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091495" y="1493294"/>
            <a:ext cx="540000" cy="540000"/>
            <a:chOff x="1423454" y="1860486"/>
            <a:chExt cx="540000" cy="540000"/>
          </a:xfrm>
        </p:grpSpPr>
        <p:sp>
          <p:nvSpPr>
            <p:cNvPr id="44" name="椭圆 43"/>
            <p:cNvSpPr/>
            <p:nvPr/>
          </p:nvSpPr>
          <p:spPr>
            <a:xfrm>
              <a:off x="1423454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blipFill>
                  <a:blip r:embed="rId8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57"/>
          <p:cNvGrpSpPr/>
          <p:nvPr/>
        </p:nvGrpSpPr>
        <p:grpSpPr>
          <a:xfrm>
            <a:off x="1383062" y="2428605"/>
            <a:ext cx="540000" cy="540000"/>
            <a:chOff x="1963454" y="4009954"/>
            <a:chExt cx="540000" cy="540000"/>
          </a:xfrm>
        </p:grpSpPr>
        <p:sp>
          <p:nvSpPr>
            <p:cNvPr id="48" name="椭圆 47"/>
            <p:cNvSpPr/>
            <p:nvPr/>
          </p:nvSpPr>
          <p:spPr>
            <a:xfrm>
              <a:off x="1963454" y="4009954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blipFill>
                  <a:blip r:embed="rId9"/>
                  <a:stretch>
                    <a:fillRect r="-1587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/>
          <p:cNvGrpSpPr/>
          <p:nvPr/>
        </p:nvGrpSpPr>
        <p:grpSpPr>
          <a:xfrm>
            <a:off x="3675919" y="2428605"/>
            <a:ext cx="540000" cy="540000"/>
            <a:chOff x="3535342" y="4048617"/>
            <a:chExt cx="540000" cy="540000"/>
          </a:xfrm>
        </p:grpSpPr>
        <p:sp>
          <p:nvSpPr>
            <p:cNvPr id="50" name="椭圆 49"/>
            <p:cNvSpPr/>
            <p:nvPr/>
          </p:nvSpPr>
          <p:spPr>
            <a:xfrm>
              <a:off x="3535342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blipFill>
                  <a:blip r:embed="rId10"/>
                  <a:stretch>
                    <a:fillRect r="-317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/>
          <p:cNvGrpSpPr/>
          <p:nvPr/>
        </p:nvGrpSpPr>
        <p:grpSpPr>
          <a:xfrm>
            <a:off x="6644148" y="2428605"/>
            <a:ext cx="540000" cy="540000"/>
            <a:chOff x="5932071" y="4048617"/>
            <a:chExt cx="540000" cy="540000"/>
          </a:xfrm>
        </p:grpSpPr>
        <p:sp>
          <p:nvSpPr>
            <p:cNvPr id="52" name="椭圆 51"/>
            <p:cNvSpPr/>
            <p:nvPr/>
          </p:nvSpPr>
          <p:spPr>
            <a:xfrm>
              <a:off x="5932071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blipFill>
                  <a:blip r:embed="rId11"/>
                  <a:stretch>
                    <a:fillRect r="-9524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/>
          <p:cNvGrpSpPr/>
          <p:nvPr/>
        </p:nvGrpSpPr>
        <p:grpSpPr>
          <a:xfrm>
            <a:off x="568378" y="3461952"/>
            <a:ext cx="540000" cy="540000"/>
            <a:chOff x="3265342" y="1860486"/>
            <a:chExt cx="540000" cy="540000"/>
          </a:xfrm>
        </p:grpSpPr>
        <p:sp>
          <p:nvSpPr>
            <p:cNvPr id="62" name="椭圆 61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2"/>
                  <a:stretch>
                    <a:fillRect r="-158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/>
          <p:cNvGrpSpPr/>
          <p:nvPr/>
        </p:nvGrpSpPr>
        <p:grpSpPr>
          <a:xfrm>
            <a:off x="1267976" y="3461952"/>
            <a:ext cx="540000" cy="540000"/>
            <a:chOff x="3265342" y="1860486"/>
            <a:chExt cx="540000" cy="540000"/>
          </a:xfrm>
        </p:grpSpPr>
        <p:sp>
          <p:nvSpPr>
            <p:cNvPr id="65" name="椭圆 64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/>
          <p:cNvGrpSpPr/>
          <p:nvPr/>
        </p:nvGrpSpPr>
        <p:grpSpPr>
          <a:xfrm>
            <a:off x="2286089" y="3461952"/>
            <a:ext cx="540000" cy="540000"/>
            <a:chOff x="3265342" y="1860486"/>
            <a:chExt cx="540000" cy="540000"/>
          </a:xfrm>
        </p:grpSpPr>
        <p:sp>
          <p:nvSpPr>
            <p:cNvPr id="68" name="椭圆 67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blipFill>
                  <a:blip r:embed="rId14"/>
                  <a:stretch>
                    <a:fillRect r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组合 78"/>
          <p:cNvGrpSpPr/>
          <p:nvPr/>
        </p:nvGrpSpPr>
        <p:grpSpPr>
          <a:xfrm>
            <a:off x="3039202" y="3461952"/>
            <a:ext cx="540000" cy="540000"/>
            <a:chOff x="3265342" y="1860486"/>
            <a:chExt cx="540000" cy="540000"/>
          </a:xfrm>
        </p:grpSpPr>
        <p:sp>
          <p:nvSpPr>
            <p:cNvPr id="80" name="椭圆 79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5"/>
                  <a:stretch>
                    <a:fillRect r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/>
          <p:cNvGrpSpPr/>
          <p:nvPr/>
        </p:nvGrpSpPr>
        <p:grpSpPr>
          <a:xfrm>
            <a:off x="3738800" y="3461952"/>
            <a:ext cx="540000" cy="540000"/>
            <a:chOff x="3265342" y="1860486"/>
            <a:chExt cx="540000" cy="540000"/>
          </a:xfrm>
        </p:grpSpPr>
        <p:sp>
          <p:nvSpPr>
            <p:cNvPr id="83" name="椭圆 82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174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/>
          <p:cNvGrpSpPr/>
          <p:nvPr/>
        </p:nvGrpSpPr>
        <p:grpSpPr>
          <a:xfrm>
            <a:off x="4756913" y="3461952"/>
            <a:ext cx="540000" cy="540000"/>
            <a:chOff x="3265342" y="1860486"/>
            <a:chExt cx="540000" cy="540000"/>
          </a:xfrm>
        </p:grpSpPr>
        <p:sp>
          <p:nvSpPr>
            <p:cNvPr id="86" name="椭圆 85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blipFill>
                  <a:blip r:embed="rId17"/>
                  <a:stretch>
                    <a:fillRect r="-412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合 87"/>
          <p:cNvGrpSpPr/>
          <p:nvPr/>
        </p:nvGrpSpPr>
        <p:grpSpPr>
          <a:xfrm>
            <a:off x="5986262" y="3461952"/>
            <a:ext cx="540000" cy="540000"/>
            <a:chOff x="3265342" y="1860486"/>
            <a:chExt cx="540000" cy="540000"/>
          </a:xfrm>
        </p:grpSpPr>
        <p:sp>
          <p:nvSpPr>
            <p:cNvPr id="89" name="椭圆 88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/>
          <p:cNvGrpSpPr/>
          <p:nvPr/>
        </p:nvGrpSpPr>
        <p:grpSpPr>
          <a:xfrm>
            <a:off x="6685860" y="3461952"/>
            <a:ext cx="540000" cy="540000"/>
            <a:chOff x="3265342" y="1860486"/>
            <a:chExt cx="540000" cy="540000"/>
          </a:xfrm>
        </p:grpSpPr>
        <p:sp>
          <p:nvSpPr>
            <p:cNvPr id="92" name="椭圆 91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3"/>
          <p:cNvGrpSpPr/>
          <p:nvPr/>
        </p:nvGrpSpPr>
        <p:grpSpPr>
          <a:xfrm>
            <a:off x="7691278" y="3461952"/>
            <a:ext cx="552695" cy="540000"/>
            <a:chOff x="3252647" y="1860486"/>
            <a:chExt cx="552695" cy="540000"/>
          </a:xfrm>
        </p:grpSpPr>
        <p:sp>
          <p:nvSpPr>
            <p:cNvPr id="95" name="椭圆 94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3252647" y="1899149"/>
                  <a:ext cx="380092" cy="395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647" y="1899149"/>
                  <a:ext cx="380092" cy="395429"/>
                </a:xfrm>
                <a:prstGeom prst="rect">
                  <a:avLst/>
                </a:prstGeom>
                <a:blipFill>
                  <a:blip r:embed="rId20"/>
                  <a:stretch>
                    <a:fillRect r="-5967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8" name="直接箭头连接符 97"/>
          <p:cNvCxnSpPr>
            <a:stCxn id="48" idx="4"/>
            <a:endCxn id="62" idx="0"/>
          </p:cNvCxnSpPr>
          <p:nvPr/>
        </p:nvCxnSpPr>
        <p:spPr>
          <a:xfrm flipH="1">
            <a:off x="838378" y="2968605"/>
            <a:ext cx="814684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48" idx="4"/>
            <a:endCxn id="65" idx="0"/>
          </p:cNvCxnSpPr>
          <p:nvPr/>
        </p:nvCxnSpPr>
        <p:spPr>
          <a:xfrm flipH="1">
            <a:off x="1537976" y="2968605"/>
            <a:ext cx="115086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8" idx="4"/>
            <a:endCxn id="68" idx="0"/>
          </p:cNvCxnSpPr>
          <p:nvPr/>
        </p:nvCxnSpPr>
        <p:spPr>
          <a:xfrm>
            <a:off x="1653062" y="2968605"/>
            <a:ext cx="903027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50" idx="4"/>
            <a:endCxn id="80" idx="0"/>
          </p:cNvCxnSpPr>
          <p:nvPr/>
        </p:nvCxnSpPr>
        <p:spPr>
          <a:xfrm flipH="1">
            <a:off x="3309202" y="2968605"/>
            <a:ext cx="636717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0" idx="4"/>
            <a:endCxn id="83" idx="0"/>
          </p:cNvCxnSpPr>
          <p:nvPr/>
        </p:nvCxnSpPr>
        <p:spPr>
          <a:xfrm>
            <a:off x="3945919" y="2968605"/>
            <a:ext cx="62881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50" idx="4"/>
            <a:endCxn id="86" idx="0"/>
          </p:cNvCxnSpPr>
          <p:nvPr/>
        </p:nvCxnSpPr>
        <p:spPr>
          <a:xfrm>
            <a:off x="3945919" y="2968605"/>
            <a:ext cx="1080994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52" idx="4"/>
            <a:endCxn id="89" idx="0"/>
          </p:cNvCxnSpPr>
          <p:nvPr/>
        </p:nvCxnSpPr>
        <p:spPr>
          <a:xfrm flipH="1">
            <a:off x="6256262" y="2968605"/>
            <a:ext cx="657886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52" idx="4"/>
            <a:endCxn id="92" idx="0"/>
          </p:cNvCxnSpPr>
          <p:nvPr/>
        </p:nvCxnSpPr>
        <p:spPr>
          <a:xfrm>
            <a:off x="6914148" y="2968605"/>
            <a:ext cx="41712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52" idx="4"/>
            <a:endCxn id="95" idx="0"/>
          </p:cNvCxnSpPr>
          <p:nvPr/>
        </p:nvCxnSpPr>
        <p:spPr>
          <a:xfrm>
            <a:off x="6914148" y="2968605"/>
            <a:ext cx="1059825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44" idx="4"/>
            <a:endCxn id="48" idx="0"/>
          </p:cNvCxnSpPr>
          <p:nvPr/>
        </p:nvCxnSpPr>
        <p:spPr>
          <a:xfrm flipH="1">
            <a:off x="1653062" y="2033294"/>
            <a:ext cx="2708433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44" idx="4"/>
            <a:endCxn id="50" idx="0"/>
          </p:cNvCxnSpPr>
          <p:nvPr/>
        </p:nvCxnSpPr>
        <p:spPr>
          <a:xfrm flipH="1">
            <a:off x="3945919" y="2033294"/>
            <a:ext cx="415576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44" idx="4"/>
            <a:endCxn id="52" idx="0"/>
          </p:cNvCxnSpPr>
          <p:nvPr/>
        </p:nvCxnSpPr>
        <p:spPr>
          <a:xfrm>
            <a:off x="4361495" y="2033294"/>
            <a:ext cx="2552653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/>
          <p:cNvGrpSpPr/>
          <p:nvPr/>
        </p:nvGrpSpPr>
        <p:grpSpPr>
          <a:xfrm>
            <a:off x="568989" y="4224092"/>
            <a:ext cx="540000" cy="540000"/>
            <a:chOff x="4151439" y="1540021"/>
            <a:chExt cx="540000" cy="540000"/>
          </a:xfrm>
        </p:grpSpPr>
        <p:sp>
          <p:nvSpPr>
            <p:cNvPr id="129" name="椭圆 128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组合 130"/>
          <p:cNvGrpSpPr/>
          <p:nvPr/>
        </p:nvGrpSpPr>
        <p:grpSpPr>
          <a:xfrm>
            <a:off x="1267976" y="4224092"/>
            <a:ext cx="540000" cy="540000"/>
            <a:chOff x="4151439" y="1540021"/>
            <a:chExt cx="540000" cy="540000"/>
          </a:xfrm>
        </p:grpSpPr>
        <p:sp>
          <p:nvSpPr>
            <p:cNvPr id="132" name="椭圆 131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2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组合 133"/>
          <p:cNvGrpSpPr/>
          <p:nvPr/>
        </p:nvGrpSpPr>
        <p:grpSpPr>
          <a:xfrm>
            <a:off x="2260099" y="4224092"/>
            <a:ext cx="565990" cy="540000"/>
            <a:chOff x="4125449" y="1540021"/>
            <a:chExt cx="565990" cy="540000"/>
          </a:xfrm>
        </p:grpSpPr>
        <p:sp>
          <p:nvSpPr>
            <p:cNvPr id="135" name="椭圆 134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/>
                <p:cNvSpPr txBox="1"/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blipFill>
                  <a:blip r:embed="rId23"/>
                  <a:stretch>
                    <a:fillRect r="-197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/>
          <p:cNvGrpSpPr/>
          <p:nvPr/>
        </p:nvGrpSpPr>
        <p:grpSpPr>
          <a:xfrm>
            <a:off x="3039202" y="4224092"/>
            <a:ext cx="540000" cy="540000"/>
            <a:chOff x="4151439" y="1540021"/>
            <a:chExt cx="540000" cy="540000"/>
          </a:xfrm>
        </p:grpSpPr>
        <p:sp>
          <p:nvSpPr>
            <p:cNvPr id="138" name="椭圆 137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9" name="文本框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4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组合 139"/>
          <p:cNvGrpSpPr/>
          <p:nvPr/>
        </p:nvGrpSpPr>
        <p:grpSpPr>
          <a:xfrm>
            <a:off x="3738800" y="4224092"/>
            <a:ext cx="540000" cy="540000"/>
            <a:chOff x="4151439" y="1540021"/>
            <a:chExt cx="540000" cy="540000"/>
          </a:xfrm>
        </p:grpSpPr>
        <p:sp>
          <p:nvSpPr>
            <p:cNvPr id="141" name="椭圆 140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2" name="文本框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5"/>
                  <a:stretch>
                    <a:fillRect r="-24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组合 142"/>
          <p:cNvGrpSpPr/>
          <p:nvPr/>
        </p:nvGrpSpPr>
        <p:grpSpPr>
          <a:xfrm>
            <a:off x="4730923" y="4224092"/>
            <a:ext cx="565990" cy="540000"/>
            <a:chOff x="4125449" y="1540021"/>
            <a:chExt cx="565990" cy="540000"/>
          </a:xfrm>
        </p:grpSpPr>
        <p:sp>
          <p:nvSpPr>
            <p:cNvPr id="144" name="椭圆 143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blipFill>
                  <a:blip r:embed="rId26"/>
                  <a:stretch>
                    <a:fillRect r="-195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组合 145"/>
          <p:cNvGrpSpPr/>
          <p:nvPr/>
        </p:nvGrpSpPr>
        <p:grpSpPr>
          <a:xfrm>
            <a:off x="5986262" y="4224092"/>
            <a:ext cx="540000" cy="540000"/>
            <a:chOff x="4151439" y="1540021"/>
            <a:chExt cx="540000" cy="540000"/>
          </a:xfrm>
        </p:grpSpPr>
        <p:sp>
          <p:nvSpPr>
            <p:cNvPr id="147" name="椭圆 146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7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组合 148"/>
          <p:cNvGrpSpPr/>
          <p:nvPr/>
        </p:nvGrpSpPr>
        <p:grpSpPr>
          <a:xfrm>
            <a:off x="6685860" y="4224092"/>
            <a:ext cx="540000" cy="540000"/>
            <a:chOff x="4151439" y="1540021"/>
            <a:chExt cx="540000" cy="540000"/>
          </a:xfrm>
        </p:grpSpPr>
        <p:sp>
          <p:nvSpPr>
            <p:cNvPr id="150" name="椭圆 149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8"/>
                  <a:stretch>
                    <a:fillRect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组合 151"/>
          <p:cNvGrpSpPr/>
          <p:nvPr/>
        </p:nvGrpSpPr>
        <p:grpSpPr>
          <a:xfrm>
            <a:off x="7651607" y="4224092"/>
            <a:ext cx="592366" cy="540000"/>
            <a:chOff x="4099073" y="1540021"/>
            <a:chExt cx="592366" cy="540000"/>
          </a:xfrm>
        </p:grpSpPr>
        <p:sp>
          <p:nvSpPr>
            <p:cNvPr id="153" name="椭圆 152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4099073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073" y="1578684"/>
                  <a:ext cx="496691" cy="393121"/>
                </a:xfrm>
                <a:prstGeom prst="rect">
                  <a:avLst/>
                </a:prstGeom>
                <a:blipFill>
                  <a:blip r:embed="rId29"/>
                  <a:stretch>
                    <a:fillRect r="-317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直接箭头连接符 155"/>
          <p:cNvCxnSpPr>
            <a:stCxn id="62" idx="4"/>
            <a:endCxn id="129" idx="0"/>
          </p:cNvCxnSpPr>
          <p:nvPr/>
        </p:nvCxnSpPr>
        <p:spPr>
          <a:xfrm>
            <a:off x="838378" y="4001952"/>
            <a:ext cx="611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65" idx="4"/>
            <a:endCxn id="132" idx="0"/>
          </p:cNvCxnSpPr>
          <p:nvPr/>
        </p:nvCxnSpPr>
        <p:spPr>
          <a:xfrm>
            <a:off x="1537976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68" idx="4"/>
            <a:endCxn id="135" idx="0"/>
          </p:cNvCxnSpPr>
          <p:nvPr/>
        </p:nvCxnSpPr>
        <p:spPr>
          <a:xfrm>
            <a:off x="2556089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0" idx="4"/>
            <a:endCxn id="138" idx="0"/>
          </p:cNvCxnSpPr>
          <p:nvPr/>
        </p:nvCxnSpPr>
        <p:spPr>
          <a:xfrm>
            <a:off x="3309202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83" idx="4"/>
            <a:endCxn id="141" idx="0"/>
          </p:cNvCxnSpPr>
          <p:nvPr/>
        </p:nvCxnSpPr>
        <p:spPr>
          <a:xfrm>
            <a:off x="4008800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>
            <a:stCxn id="86" idx="4"/>
            <a:endCxn id="144" idx="0"/>
          </p:cNvCxnSpPr>
          <p:nvPr/>
        </p:nvCxnSpPr>
        <p:spPr>
          <a:xfrm>
            <a:off x="5026913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89" idx="4"/>
            <a:endCxn id="147" idx="0"/>
          </p:cNvCxnSpPr>
          <p:nvPr/>
        </p:nvCxnSpPr>
        <p:spPr>
          <a:xfrm>
            <a:off x="6256262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92" idx="4"/>
            <a:endCxn id="150" idx="0"/>
          </p:cNvCxnSpPr>
          <p:nvPr/>
        </p:nvCxnSpPr>
        <p:spPr>
          <a:xfrm>
            <a:off x="6955860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>
            <a:stCxn id="95" idx="4"/>
            <a:endCxn id="153" idx="0"/>
          </p:cNvCxnSpPr>
          <p:nvPr/>
        </p:nvCxnSpPr>
        <p:spPr>
          <a:xfrm>
            <a:off x="7973973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/>
        </p:nvSpPr>
        <p:spPr>
          <a:xfrm>
            <a:off x="4787647" y="2477948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75" name="文本框 174"/>
          <p:cNvSpPr txBox="1"/>
          <p:nvPr/>
        </p:nvSpPr>
        <p:spPr>
          <a:xfrm>
            <a:off x="3969076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76" name="文本框 175"/>
          <p:cNvSpPr txBox="1"/>
          <p:nvPr/>
        </p:nvSpPr>
        <p:spPr>
          <a:xfrm>
            <a:off x="3969076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79" name="文本框 178"/>
          <p:cNvSpPr txBox="1"/>
          <p:nvPr/>
        </p:nvSpPr>
        <p:spPr>
          <a:xfrm>
            <a:off x="1525237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1525237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85" name="文本框 184"/>
          <p:cNvSpPr txBox="1"/>
          <p:nvPr/>
        </p:nvSpPr>
        <p:spPr>
          <a:xfrm>
            <a:off x="6932210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86" name="文本框 185"/>
          <p:cNvSpPr txBox="1"/>
          <p:nvPr/>
        </p:nvSpPr>
        <p:spPr>
          <a:xfrm>
            <a:off x="6932210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87" name="文本框 186"/>
          <p:cNvSpPr txBox="1"/>
          <p:nvPr/>
        </p:nvSpPr>
        <p:spPr>
          <a:xfrm>
            <a:off x="5079652" y="3871394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grpSp>
        <p:nvGrpSpPr>
          <p:cNvPr id="188" name="组合 187"/>
          <p:cNvGrpSpPr/>
          <p:nvPr/>
        </p:nvGrpSpPr>
        <p:grpSpPr>
          <a:xfrm>
            <a:off x="1442592" y="5374586"/>
            <a:ext cx="540000" cy="540000"/>
            <a:chOff x="1963454" y="4009954"/>
            <a:chExt cx="540000" cy="540000"/>
          </a:xfrm>
        </p:grpSpPr>
        <p:sp>
          <p:nvSpPr>
            <p:cNvPr id="189" name="椭圆 188"/>
            <p:cNvSpPr/>
            <p:nvPr/>
          </p:nvSpPr>
          <p:spPr>
            <a:xfrm>
              <a:off x="1963454" y="4009954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/>
                <p:cNvSpPr txBox="1"/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0" name="文本框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blipFill>
                  <a:blip r:embed="rId30"/>
                  <a:stretch>
                    <a:fillRect l="-4839" r="-6452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组合 190"/>
          <p:cNvGrpSpPr/>
          <p:nvPr/>
        </p:nvGrpSpPr>
        <p:grpSpPr>
          <a:xfrm>
            <a:off x="3735449" y="5374586"/>
            <a:ext cx="540000" cy="540000"/>
            <a:chOff x="3535342" y="4048617"/>
            <a:chExt cx="540000" cy="540000"/>
          </a:xfrm>
        </p:grpSpPr>
        <p:sp>
          <p:nvSpPr>
            <p:cNvPr id="192" name="椭圆 191"/>
            <p:cNvSpPr/>
            <p:nvPr/>
          </p:nvSpPr>
          <p:spPr>
            <a:xfrm>
              <a:off x="3535342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/>
                <p:cNvSpPr txBox="1"/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3" name="文本框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blipFill>
                  <a:blip r:embed="rId31"/>
                  <a:stretch>
                    <a:fillRect l="-4762" r="-6349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组合 193"/>
          <p:cNvGrpSpPr/>
          <p:nvPr/>
        </p:nvGrpSpPr>
        <p:grpSpPr>
          <a:xfrm>
            <a:off x="6703678" y="5374586"/>
            <a:ext cx="540000" cy="540000"/>
            <a:chOff x="5932071" y="4048617"/>
            <a:chExt cx="540000" cy="540000"/>
          </a:xfrm>
        </p:grpSpPr>
        <p:sp>
          <p:nvSpPr>
            <p:cNvPr id="195" name="椭圆 194"/>
            <p:cNvSpPr/>
            <p:nvPr/>
          </p:nvSpPr>
          <p:spPr>
            <a:xfrm>
              <a:off x="5932071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/>
                <p:cNvSpPr txBox="1"/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6" name="文本框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blipFill>
                  <a:blip r:embed="rId32"/>
                  <a:stretch>
                    <a:fillRect l="-4839" r="-1451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组合 200"/>
          <p:cNvGrpSpPr/>
          <p:nvPr/>
        </p:nvGrpSpPr>
        <p:grpSpPr>
          <a:xfrm>
            <a:off x="3921204" y="6286904"/>
            <a:ext cx="540000" cy="540000"/>
            <a:chOff x="1423454" y="1860486"/>
            <a:chExt cx="540000" cy="540000"/>
          </a:xfrm>
        </p:grpSpPr>
        <p:sp>
          <p:nvSpPr>
            <p:cNvPr id="202" name="椭圆 201"/>
            <p:cNvSpPr/>
            <p:nvPr/>
          </p:nvSpPr>
          <p:spPr>
            <a:xfrm>
              <a:off x="1423454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/>
                <p:cNvSpPr txBox="1"/>
                <p:nvPr/>
              </p:nvSpPr>
              <p:spPr>
                <a:xfrm>
                  <a:off x="1539300" y="1899149"/>
                  <a:ext cx="298754" cy="3709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03" name="文本框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300" y="1899149"/>
                  <a:ext cx="298754" cy="370935"/>
                </a:xfrm>
                <a:prstGeom prst="rect">
                  <a:avLst/>
                </a:prstGeom>
                <a:blipFill>
                  <a:blip r:embed="rId33"/>
                  <a:stretch>
                    <a:fillRect r="-6122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5" name="直接箭头连接符 204"/>
          <p:cNvCxnSpPr>
            <a:stCxn id="189" idx="0"/>
            <a:endCxn id="129" idx="4"/>
          </p:cNvCxnSpPr>
          <p:nvPr/>
        </p:nvCxnSpPr>
        <p:spPr>
          <a:xfrm flipH="1" flipV="1">
            <a:off x="838989" y="4764092"/>
            <a:ext cx="87360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/>
          <p:cNvCxnSpPr>
            <a:stCxn id="189" idx="0"/>
            <a:endCxn id="132" idx="4"/>
          </p:cNvCxnSpPr>
          <p:nvPr/>
        </p:nvCxnSpPr>
        <p:spPr>
          <a:xfrm flipH="1" flipV="1">
            <a:off x="1537976" y="4764092"/>
            <a:ext cx="17461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stCxn id="189" idx="0"/>
            <a:endCxn id="135" idx="4"/>
          </p:cNvCxnSpPr>
          <p:nvPr/>
        </p:nvCxnSpPr>
        <p:spPr>
          <a:xfrm flipV="1">
            <a:off x="1712592" y="4764092"/>
            <a:ext cx="843497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>
            <a:stCxn id="189" idx="0"/>
            <a:endCxn id="138" idx="4"/>
          </p:cNvCxnSpPr>
          <p:nvPr/>
        </p:nvCxnSpPr>
        <p:spPr>
          <a:xfrm flipV="1">
            <a:off x="1712592" y="4764092"/>
            <a:ext cx="159661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stCxn id="189" idx="0"/>
            <a:endCxn id="141" idx="4"/>
          </p:cNvCxnSpPr>
          <p:nvPr/>
        </p:nvCxnSpPr>
        <p:spPr>
          <a:xfrm flipV="1">
            <a:off x="1712592" y="4764092"/>
            <a:ext cx="229620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/>
          <p:cNvCxnSpPr>
            <a:stCxn id="189" idx="0"/>
            <a:endCxn id="144" idx="4"/>
          </p:cNvCxnSpPr>
          <p:nvPr/>
        </p:nvCxnSpPr>
        <p:spPr>
          <a:xfrm flipV="1">
            <a:off x="1712592" y="4764092"/>
            <a:ext cx="331432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stCxn id="189" idx="0"/>
            <a:endCxn id="147" idx="4"/>
          </p:cNvCxnSpPr>
          <p:nvPr/>
        </p:nvCxnSpPr>
        <p:spPr>
          <a:xfrm flipV="1">
            <a:off x="1712592" y="4764092"/>
            <a:ext cx="454367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stCxn id="189" idx="0"/>
            <a:endCxn id="150" idx="4"/>
          </p:cNvCxnSpPr>
          <p:nvPr/>
        </p:nvCxnSpPr>
        <p:spPr>
          <a:xfrm flipV="1">
            <a:off x="1712592" y="4764092"/>
            <a:ext cx="524326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>
            <a:stCxn id="189" idx="0"/>
            <a:endCxn id="153" idx="4"/>
          </p:cNvCxnSpPr>
          <p:nvPr/>
        </p:nvCxnSpPr>
        <p:spPr>
          <a:xfrm flipV="1">
            <a:off x="1712592" y="4764092"/>
            <a:ext cx="626138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>
            <a:stCxn id="192" idx="0"/>
            <a:endCxn id="129" idx="4"/>
          </p:cNvCxnSpPr>
          <p:nvPr/>
        </p:nvCxnSpPr>
        <p:spPr>
          <a:xfrm flipH="1" flipV="1">
            <a:off x="838989" y="4764092"/>
            <a:ext cx="316646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>
            <a:stCxn id="192" idx="0"/>
            <a:endCxn id="132" idx="4"/>
          </p:cNvCxnSpPr>
          <p:nvPr/>
        </p:nvCxnSpPr>
        <p:spPr>
          <a:xfrm flipH="1" flipV="1">
            <a:off x="1537976" y="4764092"/>
            <a:ext cx="246747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stCxn id="192" idx="0"/>
            <a:endCxn id="135" idx="4"/>
          </p:cNvCxnSpPr>
          <p:nvPr/>
        </p:nvCxnSpPr>
        <p:spPr>
          <a:xfrm flipH="1" flipV="1">
            <a:off x="2556089" y="4764092"/>
            <a:ext cx="144936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/>
          <p:cNvCxnSpPr>
            <a:stCxn id="192" idx="0"/>
            <a:endCxn id="138" idx="4"/>
          </p:cNvCxnSpPr>
          <p:nvPr/>
        </p:nvCxnSpPr>
        <p:spPr>
          <a:xfrm flipH="1" flipV="1">
            <a:off x="3309202" y="4764092"/>
            <a:ext cx="696247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箭头连接符 234"/>
          <p:cNvCxnSpPr>
            <a:stCxn id="192" idx="0"/>
            <a:endCxn id="141" idx="4"/>
          </p:cNvCxnSpPr>
          <p:nvPr/>
        </p:nvCxnSpPr>
        <p:spPr>
          <a:xfrm flipV="1">
            <a:off x="4005449" y="4764092"/>
            <a:ext cx="335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36"/>
          <p:cNvCxnSpPr>
            <a:stCxn id="192" idx="0"/>
            <a:endCxn id="144" idx="4"/>
          </p:cNvCxnSpPr>
          <p:nvPr/>
        </p:nvCxnSpPr>
        <p:spPr>
          <a:xfrm flipV="1">
            <a:off x="4005449" y="4764092"/>
            <a:ext cx="1021464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箭头连接符 238"/>
          <p:cNvCxnSpPr>
            <a:stCxn id="192" idx="0"/>
            <a:endCxn id="147" idx="4"/>
          </p:cNvCxnSpPr>
          <p:nvPr/>
        </p:nvCxnSpPr>
        <p:spPr>
          <a:xfrm flipV="1">
            <a:off x="4005449" y="4764092"/>
            <a:ext cx="225081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箭头连接符 240"/>
          <p:cNvCxnSpPr>
            <a:stCxn id="192" idx="0"/>
            <a:endCxn id="150" idx="4"/>
          </p:cNvCxnSpPr>
          <p:nvPr/>
        </p:nvCxnSpPr>
        <p:spPr>
          <a:xfrm flipV="1">
            <a:off x="4005449" y="4764092"/>
            <a:ext cx="295041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箭头连接符 243"/>
          <p:cNvCxnSpPr>
            <a:stCxn id="192" idx="0"/>
            <a:endCxn id="153" idx="4"/>
          </p:cNvCxnSpPr>
          <p:nvPr/>
        </p:nvCxnSpPr>
        <p:spPr>
          <a:xfrm flipV="1">
            <a:off x="4005449" y="4764092"/>
            <a:ext cx="3968524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箭头连接符 246"/>
          <p:cNvCxnSpPr>
            <a:stCxn id="195" idx="0"/>
            <a:endCxn id="129" idx="4"/>
          </p:cNvCxnSpPr>
          <p:nvPr/>
        </p:nvCxnSpPr>
        <p:spPr>
          <a:xfrm flipH="1" flipV="1">
            <a:off x="838989" y="4764092"/>
            <a:ext cx="6134689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stCxn id="195" idx="0"/>
            <a:endCxn id="132" idx="4"/>
          </p:cNvCxnSpPr>
          <p:nvPr/>
        </p:nvCxnSpPr>
        <p:spPr>
          <a:xfrm flipH="1" flipV="1">
            <a:off x="1537976" y="4764092"/>
            <a:ext cx="5435702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stCxn id="195" idx="0"/>
            <a:endCxn id="135" idx="4"/>
          </p:cNvCxnSpPr>
          <p:nvPr/>
        </p:nvCxnSpPr>
        <p:spPr>
          <a:xfrm flipH="1" flipV="1">
            <a:off x="2556089" y="4764092"/>
            <a:ext cx="4417589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箭头连接符 252"/>
          <p:cNvCxnSpPr>
            <a:stCxn id="195" idx="0"/>
            <a:endCxn id="138" idx="4"/>
          </p:cNvCxnSpPr>
          <p:nvPr/>
        </p:nvCxnSpPr>
        <p:spPr>
          <a:xfrm flipH="1" flipV="1">
            <a:off x="3309202" y="4764092"/>
            <a:ext cx="366447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箭头连接符 254"/>
          <p:cNvCxnSpPr>
            <a:stCxn id="195" idx="0"/>
            <a:endCxn id="141" idx="4"/>
          </p:cNvCxnSpPr>
          <p:nvPr/>
        </p:nvCxnSpPr>
        <p:spPr>
          <a:xfrm flipH="1" flipV="1">
            <a:off x="4008800" y="4764092"/>
            <a:ext cx="296487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/>
          <p:cNvCxnSpPr>
            <a:stCxn id="195" idx="0"/>
            <a:endCxn id="144" idx="4"/>
          </p:cNvCxnSpPr>
          <p:nvPr/>
        </p:nvCxnSpPr>
        <p:spPr>
          <a:xfrm flipH="1" flipV="1">
            <a:off x="5026913" y="4764092"/>
            <a:ext cx="1946765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箭头连接符 259"/>
          <p:cNvCxnSpPr>
            <a:stCxn id="195" idx="0"/>
            <a:endCxn id="147" idx="4"/>
          </p:cNvCxnSpPr>
          <p:nvPr/>
        </p:nvCxnSpPr>
        <p:spPr>
          <a:xfrm flipH="1" flipV="1">
            <a:off x="6256262" y="4764092"/>
            <a:ext cx="71741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stCxn id="195" idx="0"/>
            <a:endCxn id="150" idx="4"/>
          </p:cNvCxnSpPr>
          <p:nvPr/>
        </p:nvCxnSpPr>
        <p:spPr>
          <a:xfrm flipH="1" flipV="1">
            <a:off x="6955860" y="4764092"/>
            <a:ext cx="1781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/>
          <p:cNvCxnSpPr>
            <a:stCxn id="195" idx="0"/>
            <a:endCxn id="153" idx="4"/>
          </p:cNvCxnSpPr>
          <p:nvPr/>
        </p:nvCxnSpPr>
        <p:spPr>
          <a:xfrm flipV="1">
            <a:off x="6973678" y="4764092"/>
            <a:ext cx="1000295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>
            <a:stCxn id="202" idx="0"/>
            <a:endCxn id="189" idx="4"/>
          </p:cNvCxnSpPr>
          <p:nvPr/>
        </p:nvCxnSpPr>
        <p:spPr>
          <a:xfrm flipH="1" flipV="1">
            <a:off x="1712592" y="5914586"/>
            <a:ext cx="2478612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/>
          <p:cNvCxnSpPr>
            <a:stCxn id="202" idx="0"/>
            <a:endCxn id="192" idx="4"/>
          </p:cNvCxnSpPr>
          <p:nvPr/>
        </p:nvCxnSpPr>
        <p:spPr>
          <a:xfrm flipH="1" flipV="1">
            <a:off x="4005449" y="5914586"/>
            <a:ext cx="185755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/>
          <p:cNvCxnSpPr>
            <a:stCxn id="202" idx="0"/>
            <a:endCxn id="195" idx="4"/>
          </p:cNvCxnSpPr>
          <p:nvPr/>
        </p:nvCxnSpPr>
        <p:spPr>
          <a:xfrm flipV="1">
            <a:off x="4191204" y="5914586"/>
            <a:ext cx="2782474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文本框 270"/>
          <p:cNvSpPr txBox="1"/>
          <p:nvPr/>
        </p:nvSpPr>
        <p:spPr>
          <a:xfrm>
            <a:off x="329282" y="1757635"/>
            <a:ext cx="23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的展开图模型</a:t>
            </a:r>
          </a:p>
        </p:txBody>
      </p:sp>
      <p:sp>
        <p:nvSpPr>
          <p:cNvPr id="272" name="文本框 271"/>
          <p:cNvSpPr txBox="1"/>
          <p:nvPr/>
        </p:nvSpPr>
        <p:spPr>
          <a:xfrm>
            <a:off x="6209082" y="1271154"/>
            <a:ext cx="195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的板块表示</a:t>
            </a:r>
          </a:p>
        </p:txBody>
      </p:sp>
    </p:spTree>
    <p:extLst>
      <p:ext uri="{BB962C8B-B14F-4D97-AF65-F5344CB8AC3E}">
        <p14:creationId xmlns:p14="http://schemas.microsoft.com/office/powerpoint/2010/main" val="1813823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954215" y="1346201"/>
            <a:ext cx="1222131" cy="658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狄里克雷分布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57" y="2219521"/>
            <a:ext cx="5631332" cy="380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5776" y="1244711"/>
                <a:ext cx="6216162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6" y="1244711"/>
                <a:ext cx="6216162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51170" y="1351407"/>
                <a:ext cx="125521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70" y="1351407"/>
                <a:ext cx="1255215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229350" y="41313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38318" y="3928150"/>
                <a:ext cx="15722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(1.3, 1.3, 1.3)</m:t>
                    </m:r>
                  </m:oMath>
                </a14:m>
                <a:r>
                  <a:rPr lang="en-US" altLang="zh-CN" sz="1400" dirty="0"/>
                  <a:t> 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3928150"/>
                <a:ext cx="1572225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896486" y="3928150"/>
                <a:ext cx="10618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dirty="0"/>
                        <m:t>(3,3,3)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6" y="3928150"/>
                <a:ext cx="1061893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813815" y="3928150"/>
                <a:ext cx="10618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dirty="0"/>
                        <m:t>(7,7,7)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15" y="3928150"/>
                <a:ext cx="1061893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48599" y="6080521"/>
                <a:ext cx="1151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dirty="0"/>
                        <m:t>(2,6,11)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99" y="6080521"/>
                <a:ext cx="1151662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716949" y="6080521"/>
                <a:ext cx="12414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dirty="0"/>
                        <m:t>(14, 9, 5)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949" y="6080521"/>
                <a:ext cx="1241430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813814" y="6080521"/>
                <a:ext cx="10618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dirty="0"/>
                        <m:t>(6,2,6)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14" y="6080521"/>
                <a:ext cx="1061894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14525" y="497298"/>
                <a:ext cx="888023" cy="651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25" y="497298"/>
                <a:ext cx="888023" cy="651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3" idx="2"/>
            <a:endCxn id="14" idx="0"/>
          </p:cNvCxnSpPr>
          <p:nvPr/>
        </p:nvCxnSpPr>
        <p:spPr>
          <a:xfrm flipH="1">
            <a:off x="3565281" y="1149271"/>
            <a:ext cx="393256" cy="19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451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705743" y="3877408"/>
            <a:ext cx="894130" cy="448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936005" y="3877408"/>
            <a:ext cx="894130" cy="448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隐狄里克雷分配</a:t>
            </a:r>
            <a:r>
              <a:rPr lang="en-US" altLang="zh-CN" dirty="0"/>
              <a:t> </a:t>
            </a:r>
            <a:r>
              <a:rPr lang="en-US" altLang="zh-CN" b="1" dirty="0"/>
              <a:t>LDA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612496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33440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54384" y="1860486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91552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60169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582736" y="186048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0" idx="6"/>
            <a:endCxn id="7" idx="2"/>
          </p:cNvCxnSpPr>
          <p:nvPr/>
        </p:nvCxnSpPr>
        <p:spPr>
          <a:xfrm>
            <a:off x="2231552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6"/>
            <a:endCxn id="8" idx="2"/>
          </p:cNvCxnSpPr>
          <p:nvPr/>
        </p:nvCxnSpPr>
        <p:spPr>
          <a:xfrm>
            <a:off x="3152496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6"/>
            <a:endCxn id="9" idx="2"/>
          </p:cNvCxnSpPr>
          <p:nvPr/>
        </p:nvCxnSpPr>
        <p:spPr>
          <a:xfrm>
            <a:off x="4073440" y="2130486"/>
            <a:ext cx="3809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2"/>
            <a:endCxn id="9" idx="6"/>
          </p:cNvCxnSpPr>
          <p:nvPr/>
        </p:nvCxnSpPr>
        <p:spPr>
          <a:xfrm flipH="1">
            <a:off x="4994384" y="2130486"/>
            <a:ext cx="665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2"/>
            <a:endCxn id="11" idx="6"/>
          </p:cNvCxnSpPr>
          <p:nvPr/>
        </p:nvCxnSpPr>
        <p:spPr>
          <a:xfrm flipH="1">
            <a:off x="6200169" y="2130486"/>
            <a:ext cx="382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378412" y="1710887"/>
            <a:ext cx="1748938" cy="84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85552" y="1596002"/>
            <a:ext cx="2998339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67551" y="1596002"/>
            <a:ext cx="766585" cy="114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39355" y="2258447"/>
            <a:ext cx="35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097350" y="2438962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807398" y="1899149"/>
                <a:ext cx="298754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398" y="1899149"/>
                <a:ext cx="298754" cy="370294"/>
              </a:xfrm>
              <a:prstGeom prst="rect">
                <a:avLst/>
              </a:prstGeom>
              <a:blipFill>
                <a:blip r:embed="rId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688159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159" y="1899149"/>
                <a:ext cx="380092" cy="370294"/>
              </a:xfrm>
              <a:prstGeom prst="rect">
                <a:avLst/>
              </a:prstGeom>
              <a:blipFill>
                <a:blip r:embed="rId3"/>
                <a:stretch>
                  <a:fillRect r="-8065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582289" y="1899149"/>
                <a:ext cx="38009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89" y="1899149"/>
                <a:ext cx="380092" cy="381515"/>
              </a:xfrm>
              <a:prstGeom prst="rect">
                <a:avLst/>
              </a:prstGeom>
              <a:blipFill>
                <a:blip r:embed="rId4"/>
                <a:stretch>
                  <a:fillRect r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463562" y="1899149"/>
                <a:ext cx="4966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62" y="1899149"/>
                <a:ext cx="496691" cy="381515"/>
              </a:xfrm>
              <a:prstGeom prst="rect">
                <a:avLst/>
              </a:prstGeom>
              <a:blipFill>
                <a:blip r:embed="rId5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724899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99" y="1899149"/>
                <a:ext cx="380092" cy="370294"/>
              </a:xfrm>
              <a:prstGeom prst="rect">
                <a:avLst/>
              </a:prstGeom>
              <a:blipFill>
                <a:blip r:embed="rId6"/>
                <a:stretch>
                  <a:fillRect l="-4839" r="-967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52426" y="1899149"/>
                <a:ext cx="380092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𝜼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426" y="1899149"/>
                <a:ext cx="380092" cy="370294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6041023" y="2425861"/>
            <a:ext cx="31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98941" y="3609255"/>
                <a:ext cx="7825153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41" y="3609255"/>
                <a:ext cx="7825153" cy="984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3170185" y="4987544"/>
            <a:ext cx="15696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狄里克雷分布</a:t>
            </a:r>
          </a:p>
        </p:txBody>
      </p:sp>
      <p:cxnSp>
        <p:nvCxnSpPr>
          <p:cNvPr id="37" name="直接箭头连接符 36"/>
          <p:cNvCxnSpPr>
            <a:stCxn id="33" idx="0"/>
          </p:cNvCxnSpPr>
          <p:nvPr/>
        </p:nvCxnSpPr>
        <p:spPr>
          <a:xfrm flipH="1" flipV="1">
            <a:off x="3152496" y="4325815"/>
            <a:ext cx="802519" cy="66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3" idx="0"/>
          </p:cNvCxnSpPr>
          <p:nvPr/>
        </p:nvCxnSpPr>
        <p:spPr>
          <a:xfrm flipV="1">
            <a:off x="3955015" y="4325815"/>
            <a:ext cx="446753" cy="66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65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给定训练数据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参数通过极大似然法估计，寻找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zh-CN" altLang="en-US" dirty="0"/>
                  <a:t>最大化对数似然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求解算法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吉布斯采样</a:t>
                </a:r>
                <a:r>
                  <a:rPr lang="zh-CN" altLang="en-US" dirty="0"/>
                  <a:t>求解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变分法</a:t>
                </a:r>
                <a:r>
                  <a:rPr lang="zh-CN" altLang="en-US" dirty="0"/>
                  <a:t>求解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361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给定训练数据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参数通过极大似然法估计，寻找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zh-CN" altLang="en-US" dirty="0"/>
                  <a:t>最大化对数似然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能否进行模型推断后用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算法呢？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3429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0490" y="3816804"/>
                <a:ext cx="382117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90" y="3816804"/>
                <a:ext cx="3821174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0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模型推断的挑战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91495" y="1493294"/>
            <a:ext cx="540000" cy="540000"/>
            <a:chOff x="1423454" y="1860486"/>
            <a:chExt cx="540000" cy="540000"/>
          </a:xfrm>
        </p:grpSpPr>
        <p:sp>
          <p:nvSpPr>
            <p:cNvPr id="8" name="椭圆 7"/>
            <p:cNvSpPr/>
            <p:nvPr/>
          </p:nvSpPr>
          <p:spPr>
            <a:xfrm>
              <a:off x="1423454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300" y="1899149"/>
                  <a:ext cx="298754" cy="370294"/>
                </a:xfrm>
                <a:prstGeom prst="rect">
                  <a:avLst/>
                </a:prstGeom>
                <a:blipFill>
                  <a:blip r:embed="rId2"/>
                  <a:stretch>
                    <a:fillRect r="-40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1383062" y="2428605"/>
            <a:ext cx="540000" cy="540000"/>
            <a:chOff x="1963454" y="4009954"/>
            <a:chExt cx="540000" cy="540000"/>
          </a:xfrm>
        </p:grpSpPr>
        <p:sp>
          <p:nvSpPr>
            <p:cNvPr id="11" name="椭圆 10"/>
            <p:cNvSpPr/>
            <p:nvPr/>
          </p:nvSpPr>
          <p:spPr>
            <a:xfrm>
              <a:off x="1963454" y="4009954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blipFill>
                  <a:blip r:embed="rId3"/>
                  <a:stretch>
                    <a:fillRect r="-1587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/>
          <p:cNvGrpSpPr/>
          <p:nvPr/>
        </p:nvGrpSpPr>
        <p:grpSpPr>
          <a:xfrm>
            <a:off x="3675919" y="2428605"/>
            <a:ext cx="540000" cy="540000"/>
            <a:chOff x="3535342" y="4048617"/>
            <a:chExt cx="540000" cy="540000"/>
          </a:xfrm>
        </p:grpSpPr>
        <p:sp>
          <p:nvSpPr>
            <p:cNvPr id="14" name="椭圆 13"/>
            <p:cNvSpPr/>
            <p:nvPr/>
          </p:nvSpPr>
          <p:spPr>
            <a:xfrm>
              <a:off x="3535342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blipFill>
                  <a:blip r:embed="rId4"/>
                  <a:stretch>
                    <a:fillRect r="-317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/>
          <p:cNvGrpSpPr/>
          <p:nvPr/>
        </p:nvGrpSpPr>
        <p:grpSpPr>
          <a:xfrm>
            <a:off x="6644148" y="2428605"/>
            <a:ext cx="540000" cy="540000"/>
            <a:chOff x="5932071" y="4048617"/>
            <a:chExt cx="540000" cy="540000"/>
          </a:xfrm>
        </p:grpSpPr>
        <p:sp>
          <p:nvSpPr>
            <p:cNvPr id="17" name="椭圆 16"/>
            <p:cNvSpPr/>
            <p:nvPr/>
          </p:nvSpPr>
          <p:spPr>
            <a:xfrm>
              <a:off x="5932071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blipFill>
                  <a:blip r:embed="rId5"/>
                  <a:stretch>
                    <a:fillRect r="-9524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568378" y="3461952"/>
            <a:ext cx="540000" cy="540000"/>
            <a:chOff x="3265342" y="1860486"/>
            <a:chExt cx="540000" cy="540000"/>
          </a:xfrm>
        </p:grpSpPr>
        <p:sp>
          <p:nvSpPr>
            <p:cNvPr id="20" name="椭圆 19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6"/>
                  <a:stretch>
                    <a:fillRect r="-158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1267976" y="3461952"/>
            <a:ext cx="540000" cy="540000"/>
            <a:chOff x="3265342" y="1860486"/>
            <a:chExt cx="540000" cy="540000"/>
          </a:xfrm>
        </p:grpSpPr>
        <p:sp>
          <p:nvSpPr>
            <p:cNvPr id="23" name="椭圆 22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7"/>
                  <a:stretch>
                    <a:fillRect r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/>
          <p:cNvGrpSpPr/>
          <p:nvPr/>
        </p:nvGrpSpPr>
        <p:grpSpPr>
          <a:xfrm>
            <a:off x="2286089" y="3461952"/>
            <a:ext cx="540000" cy="540000"/>
            <a:chOff x="3265342" y="1860486"/>
            <a:chExt cx="540000" cy="540000"/>
          </a:xfrm>
        </p:grpSpPr>
        <p:sp>
          <p:nvSpPr>
            <p:cNvPr id="26" name="椭圆 25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blipFill>
                  <a:blip r:embed="rId8"/>
                  <a:stretch>
                    <a:fillRect r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/>
          <p:cNvGrpSpPr/>
          <p:nvPr/>
        </p:nvGrpSpPr>
        <p:grpSpPr>
          <a:xfrm>
            <a:off x="3039202" y="3461952"/>
            <a:ext cx="540000" cy="540000"/>
            <a:chOff x="3265342" y="1860486"/>
            <a:chExt cx="540000" cy="540000"/>
          </a:xfrm>
        </p:grpSpPr>
        <p:sp>
          <p:nvSpPr>
            <p:cNvPr id="29" name="椭圆 28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17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3738800" y="3461952"/>
            <a:ext cx="540000" cy="540000"/>
            <a:chOff x="3265342" y="1860486"/>
            <a:chExt cx="540000" cy="540000"/>
          </a:xfrm>
        </p:grpSpPr>
        <p:sp>
          <p:nvSpPr>
            <p:cNvPr id="32" name="椭圆 31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0"/>
                  <a:stretch>
                    <a:fillRect r="-174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/>
          <p:cNvGrpSpPr/>
          <p:nvPr/>
        </p:nvGrpSpPr>
        <p:grpSpPr>
          <a:xfrm>
            <a:off x="4756913" y="3461952"/>
            <a:ext cx="540000" cy="540000"/>
            <a:chOff x="3265342" y="1860486"/>
            <a:chExt cx="540000" cy="540000"/>
          </a:xfrm>
        </p:grpSpPr>
        <p:sp>
          <p:nvSpPr>
            <p:cNvPr id="35" name="椭圆 34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607" y="1899149"/>
                  <a:ext cx="380092" cy="393121"/>
                </a:xfrm>
                <a:prstGeom prst="rect">
                  <a:avLst/>
                </a:prstGeom>
                <a:blipFill>
                  <a:blip r:embed="rId11"/>
                  <a:stretch>
                    <a:fillRect r="-412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/>
          <p:nvPr/>
        </p:nvGrpSpPr>
        <p:grpSpPr>
          <a:xfrm>
            <a:off x="5986262" y="3461952"/>
            <a:ext cx="540000" cy="540000"/>
            <a:chOff x="3265342" y="1860486"/>
            <a:chExt cx="540000" cy="540000"/>
          </a:xfrm>
        </p:grpSpPr>
        <p:sp>
          <p:nvSpPr>
            <p:cNvPr id="38" name="椭圆 37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2"/>
                  <a:stretch>
                    <a:fillRect r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6685860" y="3461952"/>
            <a:ext cx="540000" cy="540000"/>
            <a:chOff x="3265342" y="1860486"/>
            <a:chExt cx="540000" cy="540000"/>
          </a:xfrm>
        </p:grpSpPr>
        <p:sp>
          <p:nvSpPr>
            <p:cNvPr id="41" name="椭圆 40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91" y="1899149"/>
                  <a:ext cx="380092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/>
          <p:cNvGrpSpPr/>
          <p:nvPr/>
        </p:nvGrpSpPr>
        <p:grpSpPr>
          <a:xfrm>
            <a:off x="7691278" y="3461952"/>
            <a:ext cx="552695" cy="540000"/>
            <a:chOff x="3252647" y="1860486"/>
            <a:chExt cx="552695" cy="540000"/>
          </a:xfrm>
        </p:grpSpPr>
        <p:sp>
          <p:nvSpPr>
            <p:cNvPr id="44" name="椭圆 43"/>
            <p:cNvSpPr/>
            <p:nvPr/>
          </p:nvSpPr>
          <p:spPr>
            <a:xfrm>
              <a:off x="3265342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3252647" y="1899149"/>
                  <a:ext cx="380092" cy="395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647" y="1899149"/>
                  <a:ext cx="380092" cy="395429"/>
                </a:xfrm>
                <a:prstGeom prst="rect">
                  <a:avLst/>
                </a:prstGeom>
                <a:blipFill>
                  <a:blip r:embed="rId14"/>
                  <a:stretch>
                    <a:fillRect r="-5967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接箭头连接符 45"/>
          <p:cNvCxnSpPr>
            <a:stCxn id="11" idx="4"/>
            <a:endCxn id="20" idx="0"/>
          </p:cNvCxnSpPr>
          <p:nvPr/>
        </p:nvCxnSpPr>
        <p:spPr>
          <a:xfrm flipH="1">
            <a:off x="838378" y="2968605"/>
            <a:ext cx="814684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1" idx="4"/>
            <a:endCxn id="23" idx="0"/>
          </p:cNvCxnSpPr>
          <p:nvPr/>
        </p:nvCxnSpPr>
        <p:spPr>
          <a:xfrm flipH="1">
            <a:off x="1537976" y="2968605"/>
            <a:ext cx="115086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1" idx="4"/>
            <a:endCxn id="26" idx="0"/>
          </p:cNvCxnSpPr>
          <p:nvPr/>
        </p:nvCxnSpPr>
        <p:spPr>
          <a:xfrm>
            <a:off x="1653062" y="2968605"/>
            <a:ext cx="903027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4" idx="4"/>
            <a:endCxn id="29" idx="0"/>
          </p:cNvCxnSpPr>
          <p:nvPr/>
        </p:nvCxnSpPr>
        <p:spPr>
          <a:xfrm flipH="1">
            <a:off x="3309202" y="2968605"/>
            <a:ext cx="636717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4" idx="4"/>
            <a:endCxn id="32" idx="0"/>
          </p:cNvCxnSpPr>
          <p:nvPr/>
        </p:nvCxnSpPr>
        <p:spPr>
          <a:xfrm>
            <a:off x="3945919" y="2968605"/>
            <a:ext cx="62881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4" idx="4"/>
            <a:endCxn id="35" idx="0"/>
          </p:cNvCxnSpPr>
          <p:nvPr/>
        </p:nvCxnSpPr>
        <p:spPr>
          <a:xfrm>
            <a:off x="3945919" y="2968605"/>
            <a:ext cx="1080994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7" idx="4"/>
            <a:endCxn id="38" idx="0"/>
          </p:cNvCxnSpPr>
          <p:nvPr/>
        </p:nvCxnSpPr>
        <p:spPr>
          <a:xfrm flipH="1">
            <a:off x="6256262" y="2968605"/>
            <a:ext cx="657886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7" idx="4"/>
            <a:endCxn id="41" idx="0"/>
          </p:cNvCxnSpPr>
          <p:nvPr/>
        </p:nvCxnSpPr>
        <p:spPr>
          <a:xfrm>
            <a:off x="6914148" y="2968605"/>
            <a:ext cx="41712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7" idx="4"/>
            <a:endCxn id="44" idx="0"/>
          </p:cNvCxnSpPr>
          <p:nvPr/>
        </p:nvCxnSpPr>
        <p:spPr>
          <a:xfrm>
            <a:off x="6914148" y="2968605"/>
            <a:ext cx="1059825" cy="49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8" idx="4"/>
            <a:endCxn id="11" idx="0"/>
          </p:cNvCxnSpPr>
          <p:nvPr/>
        </p:nvCxnSpPr>
        <p:spPr>
          <a:xfrm flipH="1">
            <a:off x="1653062" y="2033294"/>
            <a:ext cx="2708433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8" idx="4"/>
            <a:endCxn id="14" idx="0"/>
          </p:cNvCxnSpPr>
          <p:nvPr/>
        </p:nvCxnSpPr>
        <p:spPr>
          <a:xfrm flipH="1">
            <a:off x="3945919" y="2033294"/>
            <a:ext cx="415576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8" idx="4"/>
            <a:endCxn id="17" idx="0"/>
          </p:cNvCxnSpPr>
          <p:nvPr/>
        </p:nvCxnSpPr>
        <p:spPr>
          <a:xfrm>
            <a:off x="4361495" y="2033294"/>
            <a:ext cx="2552653" cy="39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68989" y="4224092"/>
            <a:ext cx="540000" cy="540000"/>
            <a:chOff x="4151439" y="1540021"/>
            <a:chExt cx="540000" cy="540000"/>
          </a:xfrm>
        </p:grpSpPr>
        <p:sp>
          <p:nvSpPr>
            <p:cNvPr id="59" name="椭圆 58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15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/>
          <p:cNvGrpSpPr/>
          <p:nvPr/>
        </p:nvGrpSpPr>
        <p:grpSpPr>
          <a:xfrm>
            <a:off x="1267976" y="4224092"/>
            <a:ext cx="540000" cy="540000"/>
            <a:chOff x="4151439" y="1540021"/>
            <a:chExt cx="540000" cy="540000"/>
          </a:xfrm>
        </p:grpSpPr>
        <p:sp>
          <p:nvSpPr>
            <p:cNvPr id="62" name="椭圆 61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16"/>
                  <a:stretch>
                    <a:fillRect r="-1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/>
          <p:cNvGrpSpPr/>
          <p:nvPr/>
        </p:nvGrpSpPr>
        <p:grpSpPr>
          <a:xfrm>
            <a:off x="2260099" y="4224092"/>
            <a:ext cx="565990" cy="540000"/>
            <a:chOff x="4125449" y="1540021"/>
            <a:chExt cx="565990" cy="540000"/>
          </a:xfrm>
        </p:grpSpPr>
        <p:sp>
          <p:nvSpPr>
            <p:cNvPr id="65" name="椭圆 64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blipFill>
                  <a:blip r:embed="rId17"/>
                  <a:stretch>
                    <a:fillRect r="-197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/>
          <p:cNvGrpSpPr/>
          <p:nvPr/>
        </p:nvGrpSpPr>
        <p:grpSpPr>
          <a:xfrm>
            <a:off x="3039202" y="4224092"/>
            <a:ext cx="540000" cy="540000"/>
            <a:chOff x="4151439" y="1540021"/>
            <a:chExt cx="540000" cy="540000"/>
          </a:xfrm>
        </p:grpSpPr>
        <p:sp>
          <p:nvSpPr>
            <p:cNvPr id="68" name="椭圆 67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/>
          <p:cNvGrpSpPr/>
          <p:nvPr/>
        </p:nvGrpSpPr>
        <p:grpSpPr>
          <a:xfrm>
            <a:off x="3738800" y="4224092"/>
            <a:ext cx="540000" cy="540000"/>
            <a:chOff x="4151439" y="1540021"/>
            <a:chExt cx="540000" cy="540000"/>
          </a:xfrm>
        </p:grpSpPr>
        <p:sp>
          <p:nvSpPr>
            <p:cNvPr id="71" name="椭圆 70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19"/>
                  <a:stretch>
                    <a:fillRect r="-24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/>
          <p:cNvGrpSpPr/>
          <p:nvPr/>
        </p:nvGrpSpPr>
        <p:grpSpPr>
          <a:xfrm>
            <a:off x="4730923" y="4224092"/>
            <a:ext cx="565990" cy="540000"/>
            <a:chOff x="4125449" y="1540021"/>
            <a:chExt cx="565990" cy="540000"/>
          </a:xfrm>
        </p:grpSpPr>
        <p:sp>
          <p:nvSpPr>
            <p:cNvPr id="74" name="椭圆 73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449" y="1578684"/>
                  <a:ext cx="496691" cy="393121"/>
                </a:xfrm>
                <a:prstGeom prst="rect">
                  <a:avLst/>
                </a:prstGeom>
                <a:blipFill>
                  <a:blip r:embed="rId20"/>
                  <a:stretch>
                    <a:fillRect r="-195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/>
          <p:cNvGrpSpPr/>
          <p:nvPr/>
        </p:nvGrpSpPr>
        <p:grpSpPr>
          <a:xfrm>
            <a:off x="5986262" y="4224092"/>
            <a:ext cx="540000" cy="540000"/>
            <a:chOff x="4151439" y="1540021"/>
            <a:chExt cx="540000" cy="540000"/>
          </a:xfrm>
        </p:grpSpPr>
        <p:sp>
          <p:nvSpPr>
            <p:cNvPr id="77" name="椭圆 76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组合 78"/>
          <p:cNvGrpSpPr/>
          <p:nvPr/>
        </p:nvGrpSpPr>
        <p:grpSpPr>
          <a:xfrm>
            <a:off x="6685860" y="4224092"/>
            <a:ext cx="540000" cy="540000"/>
            <a:chOff x="4151439" y="1540021"/>
            <a:chExt cx="540000" cy="540000"/>
          </a:xfrm>
        </p:grpSpPr>
        <p:sp>
          <p:nvSpPr>
            <p:cNvPr id="80" name="椭圆 79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617" y="1578684"/>
                  <a:ext cx="496691" cy="381515"/>
                </a:xfrm>
                <a:prstGeom prst="rect">
                  <a:avLst/>
                </a:prstGeom>
                <a:blipFill>
                  <a:blip r:embed="rId22"/>
                  <a:stretch>
                    <a:fillRect r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/>
          <p:cNvGrpSpPr/>
          <p:nvPr/>
        </p:nvGrpSpPr>
        <p:grpSpPr>
          <a:xfrm>
            <a:off x="7651607" y="4224092"/>
            <a:ext cx="592366" cy="540000"/>
            <a:chOff x="4099073" y="1540021"/>
            <a:chExt cx="592366" cy="540000"/>
          </a:xfrm>
        </p:grpSpPr>
        <p:sp>
          <p:nvSpPr>
            <p:cNvPr id="83" name="椭圆 82"/>
            <p:cNvSpPr/>
            <p:nvPr/>
          </p:nvSpPr>
          <p:spPr>
            <a:xfrm>
              <a:off x="4151439" y="1540021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4099073" y="1578684"/>
                  <a:ext cx="496691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073" y="1578684"/>
                  <a:ext cx="496691" cy="393121"/>
                </a:xfrm>
                <a:prstGeom prst="rect">
                  <a:avLst/>
                </a:prstGeom>
                <a:blipFill>
                  <a:blip r:embed="rId23"/>
                  <a:stretch>
                    <a:fillRect r="-317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直接箭头连接符 84"/>
          <p:cNvCxnSpPr>
            <a:stCxn id="20" idx="4"/>
            <a:endCxn id="59" idx="0"/>
          </p:cNvCxnSpPr>
          <p:nvPr/>
        </p:nvCxnSpPr>
        <p:spPr>
          <a:xfrm>
            <a:off x="838378" y="4001952"/>
            <a:ext cx="611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23" idx="4"/>
            <a:endCxn id="62" idx="0"/>
          </p:cNvCxnSpPr>
          <p:nvPr/>
        </p:nvCxnSpPr>
        <p:spPr>
          <a:xfrm>
            <a:off x="1537976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26" idx="4"/>
            <a:endCxn id="65" idx="0"/>
          </p:cNvCxnSpPr>
          <p:nvPr/>
        </p:nvCxnSpPr>
        <p:spPr>
          <a:xfrm>
            <a:off x="2556089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29" idx="4"/>
            <a:endCxn id="68" idx="0"/>
          </p:cNvCxnSpPr>
          <p:nvPr/>
        </p:nvCxnSpPr>
        <p:spPr>
          <a:xfrm>
            <a:off x="3309202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32" idx="4"/>
            <a:endCxn id="71" idx="0"/>
          </p:cNvCxnSpPr>
          <p:nvPr/>
        </p:nvCxnSpPr>
        <p:spPr>
          <a:xfrm>
            <a:off x="4008800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35" idx="4"/>
            <a:endCxn id="74" idx="0"/>
          </p:cNvCxnSpPr>
          <p:nvPr/>
        </p:nvCxnSpPr>
        <p:spPr>
          <a:xfrm>
            <a:off x="5026913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38" idx="4"/>
            <a:endCxn id="77" idx="0"/>
          </p:cNvCxnSpPr>
          <p:nvPr/>
        </p:nvCxnSpPr>
        <p:spPr>
          <a:xfrm>
            <a:off x="6256262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41" idx="4"/>
            <a:endCxn id="80" idx="0"/>
          </p:cNvCxnSpPr>
          <p:nvPr/>
        </p:nvCxnSpPr>
        <p:spPr>
          <a:xfrm>
            <a:off x="6955860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44" idx="4"/>
            <a:endCxn id="83" idx="0"/>
          </p:cNvCxnSpPr>
          <p:nvPr/>
        </p:nvCxnSpPr>
        <p:spPr>
          <a:xfrm>
            <a:off x="7973973" y="4001952"/>
            <a:ext cx="0" cy="2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4787647" y="2477948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3969076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3969076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525237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1525237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6932210" y="3514790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6932210" y="4253177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5079652" y="3871394"/>
            <a:ext cx="10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… </a:t>
            </a:r>
            <a:endParaRPr lang="zh-CN" altLang="en-US" dirty="0"/>
          </a:p>
        </p:txBody>
      </p:sp>
      <p:grpSp>
        <p:nvGrpSpPr>
          <p:cNvPr id="102" name="组合 101"/>
          <p:cNvGrpSpPr/>
          <p:nvPr/>
        </p:nvGrpSpPr>
        <p:grpSpPr>
          <a:xfrm>
            <a:off x="1442592" y="5374586"/>
            <a:ext cx="540000" cy="540000"/>
            <a:chOff x="1963454" y="4009954"/>
            <a:chExt cx="540000" cy="540000"/>
          </a:xfrm>
        </p:grpSpPr>
        <p:sp>
          <p:nvSpPr>
            <p:cNvPr id="103" name="椭圆 102"/>
            <p:cNvSpPr/>
            <p:nvPr/>
          </p:nvSpPr>
          <p:spPr>
            <a:xfrm>
              <a:off x="1963454" y="4009954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/>
                <p:cNvSpPr txBox="1"/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文本框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117" y="4048617"/>
                  <a:ext cx="380092" cy="370294"/>
                </a:xfrm>
                <a:prstGeom prst="rect">
                  <a:avLst/>
                </a:prstGeom>
                <a:blipFill>
                  <a:blip r:embed="rId24"/>
                  <a:stretch>
                    <a:fillRect l="-4839" r="-6452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组合 104"/>
          <p:cNvGrpSpPr/>
          <p:nvPr/>
        </p:nvGrpSpPr>
        <p:grpSpPr>
          <a:xfrm>
            <a:off x="3735449" y="5374586"/>
            <a:ext cx="540000" cy="540000"/>
            <a:chOff x="3535342" y="4048617"/>
            <a:chExt cx="540000" cy="540000"/>
          </a:xfrm>
        </p:grpSpPr>
        <p:sp>
          <p:nvSpPr>
            <p:cNvPr id="106" name="椭圆 105"/>
            <p:cNvSpPr/>
            <p:nvPr/>
          </p:nvSpPr>
          <p:spPr>
            <a:xfrm>
              <a:off x="3535342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/>
                <p:cNvSpPr txBox="1"/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文本框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005" y="4087280"/>
                  <a:ext cx="380092" cy="370294"/>
                </a:xfrm>
                <a:prstGeom prst="rect">
                  <a:avLst/>
                </a:prstGeom>
                <a:blipFill>
                  <a:blip r:embed="rId25"/>
                  <a:stretch>
                    <a:fillRect l="-4762" r="-6349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/>
          <p:cNvGrpSpPr/>
          <p:nvPr/>
        </p:nvGrpSpPr>
        <p:grpSpPr>
          <a:xfrm>
            <a:off x="6703678" y="5374586"/>
            <a:ext cx="540000" cy="540000"/>
            <a:chOff x="5932071" y="4048617"/>
            <a:chExt cx="540000" cy="540000"/>
          </a:xfrm>
        </p:grpSpPr>
        <p:sp>
          <p:nvSpPr>
            <p:cNvPr id="109" name="椭圆 108"/>
            <p:cNvSpPr/>
            <p:nvPr/>
          </p:nvSpPr>
          <p:spPr>
            <a:xfrm>
              <a:off x="5932071" y="4048617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/>
                <p:cNvSpPr txBox="1"/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文本框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734" y="4087280"/>
                  <a:ext cx="380092" cy="370294"/>
                </a:xfrm>
                <a:prstGeom prst="rect">
                  <a:avLst/>
                </a:prstGeom>
                <a:blipFill>
                  <a:blip r:embed="rId26"/>
                  <a:stretch>
                    <a:fillRect l="-4839" r="-14516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组合 110"/>
          <p:cNvGrpSpPr/>
          <p:nvPr/>
        </p:nvGrpSpPr>
        <p:grpSpPr>
          <a:xfrm>
            <a:off x="3921204" y="6286904"/>
            <a:ext cx="540000" cy="540000"/>
            <a:chOff x="1423454" y="1860486"/>
            <a:chExt cx="540000" cy="540000"/>
          </a:xfrm>
        </p:grpSpPr>
        <p:sp>
          <p:nvSpPr>
            <p:cNvPr id="112" name="椭圆 111"/>
            <p:cNvSpPr/>
            <p:nvPr/>
          </p:nvSpPr>
          <p:spPr>
            <a:xfrm>
              <a:off x="1423454" y="186048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1539300" y="1899149"/>
                  <a:ext cx="298754" cy="3709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300" y="1899149"/>
                  <a:ext cx="298754" cy="370935"/>
                </a:xfrm>
                <a:prstGeom prst="rect">
                  <a:avLst/>
                </a:prstGeom>
                <a:blipFill>
                  <a:blip r:embed="rId27"/>
                  <a:stretch>
                    <a:fillRect r="-6122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4" name="直接箭头连接符 113"/>
          <p:cNvCxnSpPr>
            <a:stCxn id="103" idx="0"/>
            <a:endCxn id="59" idx="4"/>
          </p:cNvCxnSpPr>
          <p:nvPr/>
        </p:nvCxnSpPr>
        <p:spPr>
          <a:xfrm flipH="1" flipV="1">
            <a:off x="838989" y="4764092"/>
            <a:ext cx="87360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03" idx="0"/>
            <a:endCxn id="62" idx="4"/>
          </p:cNvCxnSpPr>
          <p:nvPr/>
        </p:nvCxnSpPr>
        <p:spPr>
          <a:xfrm flipH="1" flipV="1">
            <a:off x="1537976" y="4764092"/>
            <a:ext cx="17461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03" idx="0"/>
            <a:endCxn id="65" idx="4"/>
          </p:cNvCxnSpPr>
          <p:nvPr/>
        </p:nvCxnSpPr>
        <p:spPr>
          <a:xfrm flipV="1">
            <a:off x="1712592" y="4764092"/>
            <a:ext cx="843497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03" idx="0"/>
            <a:endCxn id="68" idx="4"/>
          </p:cNvCxnSpPr>
          <p:nvPr/>
        </p:nvCxnSpPr>
        <p:spPr>
          <a:xfrm flipV="1">
            <a:off x="1712592" y="4764092"/>
            <a:ext cx="159661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03" idx="0"/>
            <a:endCxn id="71" idx="4"/>
          </p:cNvCxnSpPr>
          <p:nvPr/>
        </p:nvCxnSpPr>
        <p:spPr>
          <a:xfrm flipV="1">
            <a:off x="1712592" y="4764092"/>
            <a:ext cx="229620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03" idx="0"/>
            <a:endCxn id="74" idx="4"/>
          </p:cNvCxnSpPr>
          <p:nvPr/>
        </p:nvCxnSpPr>
        <p:spPr>
          <a:xfrm flipV="1">
            <a:off x="1712592" y="4764092"/>
            <a:ext cx="331432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03" idx="0"/>
            <a:endCxn id="77" idx="4"/>
          </p:cNvCxnSpPr>
          <p:nvPr/>
        </p:nvCxnSpPr>
        <p:spPr>
          <a:xfrm flipV="1">
            <a:off x="1712592" y="4764092"/>
            <a:ext cx="454367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103" idx="0"/>
            <a:endCxn id="80" idx="4"/>
          </p:cNvCxnSpPr>
          <p:nvPr/>
        </p:nvCxnSpPr>
        <p:spPr>
          <a:xfrm flipV="1">
            <a:off x="1712592" y="4764092"/>
            <a:ext cx="524326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03" idx="0"/>
            <a:endCxn id="83" idx="4"/>
          </p:cNvCxnSpPr>
          <p:nvPr/>
        </p:nvCxnSpPr>
        <p:spPr>
          <a:xfrm flipV="1">
            <a:off x="1712592" y="4764092"/>
            <a:ext cx="626138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06" idx="0"/>
            <a:endCxn id="59" idx="4"/>
          </p:cNvCxnSpPr>
          <p:nvPr/>
        </p:nvCxnSpPr>
        <p:spPr>
          <a:xfrm flipH="1" flipV="1">
            <a:off x="838989" y="4764092"/>
            <a:ext cx="316646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06" idx="0"/>
            <a:endCxn id="62" idx="4"/>
          </p:cNvCxnSpPr>
          <p:nvPr/>
        </p:nvCxnSpPr>
        <p:spPr>
          <a:xfrm flipH="1" flipV="1">
            <a:off x="1537976" y="4764092"/>
            <a:ext cx="246747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0"/>
            <a:endCxn id="65" idx="4"/>
          </p:cNvCxnSpPr>
          <p:nvPr/>
        </p:nvCxnSpPr>
        <p:spPr>
          <a:xfrm flipH="1" flipV="1">
            <a:off x="2556089" y="4764092"/>
            <a:ext cx="1449360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06" idx="0"/>
            <a:endCxn id="68" idx="4"/>
          </p:cNvCxnSpPr>
          <p:nvPr/>
        </p:nvCxnSpPr>
        <p:spPr>
          <a:xfrm flipH="1" flipV="1">
            <a:off x="3309202" y="4764092"/>
            <a:ext cx="696247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106" idx="0"/>
            <a:endCxn id="71" idx="4"/>
          </p:cNvCxnSpPr>
          <p:nvPr/>
        </p:nvCxnSpPr>
        <p:spPr>
          <a:xfrm flipV="1">
            <a:off x="4005449" y="4764092"/>
            <a:ext cx="335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06" idx="0"/>
            <a:endCxn id="74" idx="4"/>
          </p:cNvCxnSpPr>
          <p:nvPr/>
        </p:nvCxnSpPr>
        <p:spPr>
          <a:xfrm flipV="1">
            <a:off x="4005449" y="4764092"/>
            <a:ext cx="1021464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06" idx="0"/>
            <a:endCxn id="77" idx="4"/>
          </p:cNvCxnSpPr>
          <p:nvPr/>
        </p:nvCxnSpPr>
        <p:spPr>
          <a:xfrm flipV="1">
            <a:off x="4005449" y="4764092"/>
            <a:ext cx="2250813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106" idx="0"/>
            <a:endCxn id="80" idx="4"/>
          </p:cNvCxnSpPr>
          <p:nvPr/>
        </p:nvCxnSpPr>
        <p:spPr>
          <a:xfrm flipV="1">
            <a:off x="4005449" y="4764092"/>
            <a:ext cx="2950411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06" idx="0"/>
            <a:endCxn id="83" idx="4"/>
          </p:cNvCxnSpPr>
          <p:nvPr/>
        </p:nvCxnSpPr>
        <p:spPr>
          <a:xfrm flipV="1">
            <a:off x="4005449" y="4764092"/>
            <a:ext cx="3968524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109" idx="0"/>
            <a:endCxn id="59" idx="4"/>
          </p:cNvCxnSpPr>
          <p:nvPr/>
        </p:nvCxnSpPr>
        <p:spPr>
          <a:xfrm flipH="1" flipV="1">
            <a:off x="838989" y="4764092"/>
            <a:ext cx="6134689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09" idx="0"/>
            <a:endCxn id="62" idx="4"/>
          </p:cNvCxnSpPr>
          <p:nvPr/>
        </p:nvCxnSpPr>
        <p:spPr>
          <a:xfrm flipH="1" flipV="1">
            <a:off x="1537976" y="4764092"/>
            <a:ext cx="5435702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09" idx="0"/>
            <a:endCxn id="65" idx="4"/>
          </p:cNvCxnSpPr>
          <p:nvPr/>
        </p:nvCxnSpPr>
        <p:spPr>
          <a:xfrm flipH="1" flipV="1">
            <a:off x="2556089" y="4764092"/>
            <a:ext cx="4417589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09" idx="0"/>
            <a:endCxn id="68" idx="4"/>
          </p:cNvCxnSpPr>
          <p:nvPr/>
        </p:nvCxnSpPr>
        <p:spPr>
          <a:xfrm flipH="1" flipV="1">
            <a:off x="3309202" y="4764092"/>
            <a:ext cx="366447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09" idx="0"/>
            <a:endCxn id="71" idx="4"/>
          </p:cNvCxnSpPr>
          <p:nvPr/>
        </p:nvCxnSpPr>
        <p:spPr>
          <a:xfrm flipH="1" flipV="1">
            <a:off x="4008800" y="4764092"/>
            <a:ext cx="296487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09" idx="0"/>
            <a:endCxn id="74" idx="4"/>
          </p:cNvCxnSpPr>
          <p:nvPr/>
        </p:nvCxnSpPr>
        <p:spPr>
          <a:xfrm flipH="1" flipV="1">
            <a:off x="5026913" y="4764092"/>
            <a:ext cx="1946765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09" idx="0"/>
            <a:endCxn id="77" idx="4"/>
          </p:cNvCxnSpPr>
          <p:nvPr/>
        </p:nvCxnSpPr>
        <p:spPr>
          <a:xfrm flipH="1" flipV="1">
            <a:off x="6256262" y="4764092"/>
            <a:ext cx="717416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09" idx="0"/>
            <a:endCxn id="80" idx="4"/>
          </p:cNvCxnSpPr>
          <p:nvPr/>
        </p:nvCxnSpPr>
        <p:spPr>
          <a:xfrm flipH="1" flipV="1">
            <a:off x="6955860" y="4764092"/>
            <a:ext cx="17818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109" idx="0"/>
            <a:endCxn id="83" idx="4"/>
          </p:cNvCxnSpPr>
          <p:nvPr/>
        </p:nvCxnSpPr>
        <p:spPr>
          <a:xfrm flipV="1">
            <a:off x="6973678" y="4764092"/>
            <a:ext cx="1000295" cy="6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12" idx="0"/>
            <a:endCxn id="103" idx="4"/>
          </p:cNvCxnSpPr>
          <p:nvPr/>
        </p:nvCxnSpPr>
        <p:spPr>
          <a:xfrm flipH="1" flipV="1">
            <a:off x="1712592" y="5914586"/>
            <a:ext cx="2478612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112" idx="0"/>
            <a:endCxn id="106" idx="4"/>
          </p:cNvCxnSpPr>
          <p:nvPr/>
        </p:nvCxnSpPr>
        <p:spPr>
          <a:xfrm flipH="1" flipV="1">
            <a:off x="4005449" y="5914586"/>
            <a:ext cx="185755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12" idx="0"/>
            <a:endCxn id="109" idx="4"/>
          </p:cNvCxnSpPr>
          <p:nvPr/>
        </p:nvCxnSpPr>
        <p:spPr>
          <a:xfrm flipV="1">
            <a:off x="4191204" y="5914586"/>
            <a:ext cx="2782474" cy="37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329282" y="1757635"/>
            <a:ext cx="23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的展开图模型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/>
              <p:cNvSpPr/>
              <p:nvPr/>
            </p:nvSpPr>
            <p:spPr>
              <a:xfrm>
                <a:off x="4152799" y="758220"/>
                <a:ext cx="382117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5" name="矩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799" y="758220"/>
                <a:ext cx="3821174" cy="67672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23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给定训练数据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参数通过极大似然法估计，寻找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zh-CN" altLang="en-US" dirty="0"/>
                  <a:t>最大化对数似然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能否进行模型推断后用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算法呢？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求解算法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吉布斯采样</a:t>
                </a:r>
                <a:r>
                  <a:rPr lang="zh-CN" altLang="en-US" dirty="0"/>
                  <a:t>求解：通过使用随机化方法完成近似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变分法</a:t>
                </a:r>
                <a:r>
                  <a:rPr lang="zh-CN" altLang="en-US" dirty="0"/>
                  <a:t>求解：使用确定性近似完成推断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0490" y="3816804"/>
                <a:ext cx="382117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90" y="3816804"/>
                <a:ext cx="3821174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139354" y="3675185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无法进行</a:t>
            </a:r>
          </a:p>
        </p:txBody>
      </p:sp>
    </p:spTree>
    <p:extLst>
      <p:ext uri="{BB962C8B-B14F-4D97-AF65-F5344CB8AC3E}">
        <p14:creationId xmlns:p14="http://schemas.microsoft.com/office/powerpoint/2010/main" val="91785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近似推断：采样法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核心思想：用 一组样本 近似 分布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设某个计算机程序可以产生正态分布的样本，但是参数未知。那么可以不断调用该程序，产生一组样本，从而通过样本来估计均值和方差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考虑计算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dirty="0"/>
                  <a:t> 或者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，可以通过从分布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中抽样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53562" y="3776477"/>
                <a:ext cx="2636876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62" y="3776477"/>
                <a:ext cx="2636876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365335" y="5108510"/>
                <a:ext cx="4413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关键难题：那应该如何从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从采样呢？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335" y="5108510"/>
                <a:ext cx="4413330" cy="369332"/>
              </a:xfrm>
              <a:prstGeom prst="rect">
                <a:avLst/>
              </a:prstGeom>
              <a:blipFill>
                <a:blip r:embed="rId4"/>
                <a:stretch>
                  <a:fillRect l="-110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628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标准分布采样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伯努利分布采样：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53041" y="2372696"/>
                <a:ext cx="4572000" cy="7101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&amp;1,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2372696"/>
                <a:ext cx="4572000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17594" y="3788814"/>
                <a:ext cx="201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94" y="3788814"/>
                <a:ext cx="2018565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5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概率图模型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概率图模型</a:t>
            </a:r>
            <a:r>
              <a:rPr lang="zh-CN" altLang="en-US" dirty="0"/>
              <a:t>分类：</a:t>
            </a:r>
            <a:endParaRPr lang="en-US" altLang="zh-CN" dirty="0"/>
          </a:p>
          <a:p>
            <a:pPr lvl="1"/>
            <a:r>
              <a:rPr lang="zh-CN" altLang="en-US" dirty="0"/>
              <a:t>有向图：贝叶斯网</a:t>
            </a:r>
            <a:endParaRPr lang="en-US" altLang="zh-CN" dirty="0"/>
          </a:p>
          <a:p>
            <a:pPr lvl="1"/>
            <a:r>
              <a:rPr lang="zh-CN" altLang="en-US" dirty="0"/>
              <a:t>无向图：马尔可夫网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46" y="3158419"/>
            <a:ext cx="4115191" cy="153447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26053" y="3226405"/>
            <a:ext cx="3777647" cy="1399681"/>
            <a:chOff x="3869652" y="3857745"/>
            <a:chExt cx="3777647" cy="1399681"/>
          </a:xfrm>
        </p:grpSpPr>
        <p:cxnSp>
          <p:nvCxnSpPr>
            <p:cNvPr id="9" name="直接箭头连接符 8"/>
            <p:cNvCxnSpPr>
              <a:endCxn id="26" idx="0"/>
            </p:cNvCxnSpPr>
            <p:nvPr/>
          </p:nvCxnSpPr>
          <p:spPr>
            <a:xfrm>
              <a:off x="5223341" y="4185940"/>
              <a:ext cx="435360" cy="644448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12" idx="0"/>
            </p:cNvCxnSpPr>
            <p:nvPr/>
          </p:nvCxnSpPr>
          <p:spPr>
            <a:xfrm flipH="1">
              <a:off x="4343118" y="4201390"/>
              <a:ext cx="571922" cy="607767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4584895" y="3872512"/>
              <a:ext cx="1001746" cy="427038"/>
              <a:chOff x="4669205" y="1872418"/>
              <a:chExt cx="1001746" cy="42703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669205" y="1872418"/>
                <a:ext cx="954584" cy="42703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870732" y="1878884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好瓜</a:t>
                </a:r>
                <a:r>
                  <a:rPr lang="en-US" altLang="zh-CN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" panose="0202060306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3869652" y="4809157"/>
              <a:ext cx="946931" cy="427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62534" y="4820864"/>
              <a:ext cx="808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敲声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020843" y="3857745"/>
              <a:ext cx="1036051" cy="427038"/>
              <a:chOff x="4802559" y="1862892"/>
              <a:chExt cx="767887" cy="42703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802559" y="1862892"/>
                <a:ext cx="726663" cy="42703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953842" y="1886504"/>
                <a:ext cx="616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甜度</a:t>
                </a:r>
                <a:r>
                  <a:rPr lang="en-US" altLang="zh-CN" dirty="0">
                    <a:latin typeface="Times" panose="0202060306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" panose="0202060306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170480" y="4830388"/>
              <a:ext cx="1005552" cy="427038"/>
              <a:chOff x="4802559" y="1862892"/>
              <a:chExt cx="1005552" cy="4270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802559" y="1862892"/>
                <a:ext cx="976441" cy="42703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007892" y="1863644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色泽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25135" y="4796294"/>
              <a:ext cx="1022164" cy="427038"/>
              <a:chOff x="4802559" y="1862892"/>
              <a:chExt cx="747949" cy="42703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4802559" y="1862892"/>
                <a:ext cx="726663" cy="42703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i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964964" y="1878884"/>
                <a:ext cx="585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直接箭头连接符 16"/>
            <p:cNvCxnSpPr>
              <a:endCxn id="24" idx="0"/>
            </p:cNvCxnSpPr>
            <p:nvPr/>
          </p:nvCxnSpPr>
          <p:spPr>
            <a:xfrm>
              <a:off x="6681762" y="4282857"/>
              <a:ext cx="439910" cy="513437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27" idx="0"/>
            </p:cNvCxnSpPr>
            <p:nvPr/>
          </p:nvCxnSpPr>
          <p:spPr>
            <a:xfrm flipH="1">
              <a:off x="5775923" y="4282857"/>
              <a:ext cx="523398" cy="548283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4662609" y="4011733"/>
            <a:ext cx="211137" cy="185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1" name="Formula" r:id="rId4" imgW="140040" imgH="124560" progId="Equation.Ribbit">
                    <p:embed/>
                  </p:oleObj>
                </mc:Choice>
                <mc:Fallback>
                  <p:oleObj name="Formula" r:id="rId4" imgW="140040" imgH="124560" progId="Equation.Ribbit">
                    <p:embed/>
                    <p:pic>
                      <p:nvPicPr>
                        <p:cNvPr id="60" name="对象 5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62609" y="4011733"/>
                          <a:ext cx="211137" cy="185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6083421" y="3994588"/>
            <a:ext cx="215900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2" name="Formula" r:id="rId6" imgW="142560" imgH="124560" progId="Equation.Ribbit">
                    <p:embed/>
                  </p:oleObj>
                </mc:Choice>
                <mc:Fallback>
                  <p:oleObj name="Formula" r:id="rId6" imgW="142560" imgH="124560" progId="Equation.Ribbit">
                    <p:embed/>
                    <p:pic>
                      <p:nvPicPr>
                        <p:cNvPr id="61" name="对象 6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83421" y="3994588"/>
                          <a:ext cx="215900" cy="187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3932359" y="4934070"/>
            <a:ext cx="217487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" name="Formula" r:id="rId8" imgW="142560" imgH="124560" progId="Equation.Ribbit">
                    <p:embed/>
                  </p:oleObj>
                </mc:Choice>
                <mc:Fallback>
                  <p:oleObj name="Formula" r:id="rId8" imgW="142560" imgH="124560" progId="Equation.Ribbit">
                    <p:embed/>
                    <p:pic>
                      <p:nvPicPr>
                        <p:cNvPr id="62" name="对象 6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932359" y="4934070"/>
                          <a:ext cx="217487" cy="188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5222996" y="4949945"/>
            <a:ext cx="220663" cy="188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" name="Formula" r:id="rId10" imgW="145080" imgH="124560" progId="Equation.Ribbit">
                    <p:embed/>
                  </p:oleObj>
                </mc:Choice>
                <mc:Fallback>
                  <p:oleObj name="Formula" r:id="rId10" imgW="145080" imgH="124560" progId="Equation.Ribbit">
                    <p:embed/>
                    <p:pic>
                      <p:nvPicPr>
                        <p:cNvPr id="63" name="对象 6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22996" y="4949945"/>
                          <a:ext cx="220663" cy="188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6694609" y="4926768"/>
            <a:ext cx="217487" cy="188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5" name="Formula" r:id="rId12" imgW="142560" imgH="124560" progId="Equation.Ribbit">
                    <p:embed/>
                  </p:oleObj>
                </mc:Choice>
                <mc:Fallback>
                  <p:oleObj name="Formula" r:id="rId12" imgW="142560" imgH="124560" progId="Equation.Ribbit">
                    <p:embed/>
                    <p:pic>
                      <p:nvPicPr>
                        <p:cNvPr id="64" name="对象 6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694609" y="4926768"/>
                          <a:ext cx="217487" cy="188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矩形 31"/>
          <p:cNvSpPr/>
          <p:nvPr/>
        </p:nvSpPr>
        <p:spPr>
          <a:xfrm>
            <a:off x="1978559" y="50837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有向图</a:t>
            </a:r>
          </a:p>
        </p:txBody>
      </p:sp>
      <p:sp>
        <p:nvSpPr>
          <p:cNvPr id="33" name="矩形 32"/>
          <p:cNvSpPr/>
          <p:nvPr/>
        </p:nvSpPr>
        <p:spPr>
          <a:xfrm>
            <a:off x="6448915" y="50731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无向图</a:t>
            </a:r>
          </a:p>
        </p:txBody>
      </p:sp>
    </p:spTree>
    <p:extLst>
      <p:ext uri="{BB962C8B-B14F-4D97-AF65-F5344CB8AC3E}">
        <p14:creationId xmlns:p14="http://schemas.microsoft.com/office/powerpoint/2010/main" val="2459335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标准分布采样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满足均匀分布，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通过对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进行变换可以求得相应分布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左右两边积分后，可得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4" y="3406011"/>
            <a:ext cx="3729124" cy="31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26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标准分布采样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指数分布采样：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标准柯西分布采样：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18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标准分布采样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标准正态分布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/>
                  <a:t>，则丢掉这对样本，那么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func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独立，且均值为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，方差为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13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非标准分布采样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难以计算分布的累计概率分布并求逆函数</a:t>
            </a:r>
            <a:endParaRPr lang="en-US" altLang="zh-CN" dirty="0"/>
          </a:p>
          <a:p>
            <a:r>
              <a:rPr lang="zh-CN" altLang="en-US" dirty="0"/>
              <a:t>借助于两种重要而且通用的方法</a:t>
            </a:r>
            <a:endParaRPr lang="en-US" altLang="zh-CN" dirty="0"/>
          </a:p>
          <a:p>
            <a:pPr lvl="1"/>
            <a:r>
              <a:rPr lang="zh-CN" altLang="en-US" dirty="0"/>
              <a:t>拒绝采样 </a:t>
            </a:r>
            <a:r>
              <a:rPr lang="en-US" altLang="zh-CN" dirty="0"/>
              <a:t>Rejection sampling</a:t>
            </a:r>
          </a:p>
          <a:p>
            <a:pPr lvl="1"/>
            <a:r>
              <a:rPr lang="zh-CN" altLang="en-US" dirty="0"/>
              <a:t>重要性重采样 </a:t>
            </a:r>
            <a:r>
              <a:rPr lang="en-US" altLang="zh-CN" dirty="0"/>
              <a:t>Importance resampling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32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拒绝采样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采样</m:t>
                    </m:r>
                  </m:oMath>
                </a14:m>
                <a:r>
                  <a:rPr lang="zh-CN" altLang="en-US" dirty="0"/>
                  <a:t>很难，但是计算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很</m:t>
                    </m:r>
                  </m:oMath>
                </a14:m>
                <a:r>
                  <a:rPr lang="zh-CN" altLang="en-US" dirty="0"/>
                  <a:t>容易，可以不包括归一化项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很容易计算，但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未知</a:t>
                </a:r>
                <a:endParaRPr lang="en-US" altLang="zh-CN" dirty="0"/>
              </a:p>
              <a:p>
                <a:r>
                  <a:rPr lang="zh-CN" altLang="en-US" dirty="0"/>
                  <a:t>提议分布 </a:t>
                </a:r>
                <a:r>
                  <a:rPr lang="en-US" altLang="zh-CN" dirty="0"/>
                  <a:t>(proposal distribution):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可以容易从中采样</a:t>
                </a:r>
                <a:endParaRPr lang="en-US" altLang="zh-CN" dirty="0"/>
              </a:p>
              <a:p>
                <a:r>
                  <a:rPr lang="zh-CN" altLang="en-US" dirty="0"/>
                  <a:t>寻找常数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37" y="3700067"/>
            <a:ext cx="5688654" cy="27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3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拒绝采样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图中阴影部分的样本被拒绝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27" y="3948372"/>
            <a:ext cx="5688654" cy="2765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4182144"/>
                <a:ext cx="385015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𝐴𝑐𝑐𝑒𝑝𝑡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=∫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182144"/>
                <a:ext cx="3850157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13289" y="1884327"/>
            <a:ext cx="6881368" cy="1173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5117" y="1447241"/>
            <a:ext cx="1261884" cy="41549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CN" altLang="en-US" sz="2100" dirty="0"/>
              <a:t>采样过程</a:t>
            </a:r>
            <a:endParaRPr lang="en-US" altLang="zh-CN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07830" y="2030267"/>
                <a:ext cx="4994031" cy="958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从</m:t>
                    </m:r>
                  </m:oMath>
                </a14:m>
                <a:r>
                  <a:rPr lang="zh-CN" altLang="en-US" dirty="0"/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样本被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拒绝，</a:t>
                </a:r>
                <a:r>
                  <a:rPr lang="zh-CN" altLang="en-US" dirty="0"/>
                  <a:t>否则被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保留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30" y="2030267"/>
                <a:ext cx="4994031" cy="958980"/>
              </a:xfrm>
              <a:prstGeom prst="rect">
                <a:avLst/>
              </a:prstGeom>
              <a:blipFill>
                <a:blip r:embed="rId4"/>
                <a:stretch>
                  <a:fillRect l="-855" t="-3185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846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拒绝采样在高维分布的问题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是多维高斯分布，均值为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，协方差矩阵为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是多维高斯分布，均值为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，协方差矩阵为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𝐴𝑐𝑐𝑒𝑝𝑡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8650" y="474057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维度越高，接收概率指数级减小</a:t>
            </a:r>
            <a:endParaRPr lang="en-US" altLang="zh-CN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34" y="2883878"/>
            <a:ext cx="4340574" cy="30436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0315" y="537533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在高维情况下效率极低</a:t>
            </a:r>
          </a:p>
        </p:txBody>
      </p:sp>
    </p:spTree>
    <p:extLst>
      <p:ext uri="{BB962C8B-B14F-4D97-AF65-F5344CB8AC3E}">
        <p14:creationId xmlns:p14="http://schemas.microsoft.com/office/powerpoint/2010/main" val="808997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重要性重采样 </a:t>
            </a:r>
            <a:r>
              <a:rPr lang="en-US" altLang="zh-CN" dirty="0"/>
              <a:t>Importance resampling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并不直接丢弃样本，因此采样效率提升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会根据提议分布和采样分布上概率的差别给每个样本加权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如果采样分布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概率小，而提议分布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概率大，权重越小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如果采样分布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概率大，而提议分布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概率小，权重越大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有一个前提条件：在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显著的地方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不能太小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同样难以解决从高维概率分布采样的问题</a:t>
                </a: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endParaRPr lang="en-US" altLang="zh-CN" sz="21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80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重要性重采样 </a:t>
            </a:r>
            <a:r>
              <a:rPr lang="en-US" altLang="zh-CN" dirty="0"/>
              <a:t>Importance resampling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7747"/>
          <a:stretch/>
        </p:blipFill>
        <p:spPr>
          <a:xfrm>
            <a:off x="913993" y="1699950"/>
            <a:ext cx="7102505" cy="44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马尔可夫链蒙特卡罗方法（</a:t>
            </a:r>
            <a:r>
              <a:rPr lang="en-US" altLang="zh-CN" dirty="0"/>
              <a:t>MCMC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拒绝采样和重要性采样在高维情形下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效率很低，通过</a:t>
                </a:r>
                <a:r>
                  <a:rPr lang="zh-CN" altLang="en-US" dirty="0"/>
                  <a:t>马尔可夫链蒙特卡罗方法可以更好地扩展到高维情形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MCMC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算法的关键在于通过“构造平稳分布为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的马尔可夫链”来产生样本</a:t>
                </a:r>
                <a:r>
                  <a:rPr lang="zh-CN" altLang="en-US" dirty="0"/>
                  <a:t>：当马尔可夫链运行足够长的时间（收敛到平稳状态），则产出的样本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dirty="0"/>
                  <a:t>近似服从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分布；并且通过多次重复运行、遍历马尔可夫链就可以取得多个服从该分布的独立同分布样本。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前提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难以从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中采样，但是很容易计算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提议分布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容易采样：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当前状态</a:t>
                </a:r>
                <a:r>
                  <a:rPr lang="en-US" altLang="zh-CN" dirty="0"/>
                  <a:t>	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r>
                  <a:rPr lang="zh-CN" altLang="en-US" dirty="0"/>
                  <a:t>形成一个马尔可夫链。算法的每一轮，从提议分布中采样一个样本，按照某种规则来决定是否接受这个样本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27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本章概要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隐马尔可夫模型（动态贝叶斯网）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马尔可夫随机场</a:t>
            </a:r>
            <a:r>
              <a:rPr lang="en-US" altLang="zh-CN" dirty="0"/>
              <a:t> /</a:t>
            </a:r>
            <a:r>
              <a:rPr lang="zh-CN" altLang="en-US" dirty="0"/>
              <a:t>条件随机场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主题模型</a:t>
            </a:r>
          </a:p>
          <a:p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382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MCMC</a:t>
            </a:r>
            <a:r>
              <a:rPr lang="zh-CN" altLang="en-US" dirty="0"/>
              <a:t>的一些知识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一阶马尔可夫链有初始概率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和转移概率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确定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时刻的状态采样概率为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 ，用向量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表示所有状态的概率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转移概率用转移矩阵表示：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马尔科夫链的动态性用如下方式表示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67450" y="5597650"/>
                <a:ext cx="1939185" cy="437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50" y="5597650"/>
                <a:ext cx="1939185" cy="437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14596" y="4762425"/>
                <a:ext cx="4739054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596" y="4762425"/>
                <a:ext cx="4739054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55861" y="5597650"/>
                <a:ext cx="1445524" cy="437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61" y="5597650"/>
                <a:ext cx="1445524" cy="437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858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MCMC</a:t>
            </a:r>
            <a:r>
              <a:rPr lang="zh-CN" altLang="en-US" dirty="0"/>
              <a:t>的一些知识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马尔科夫链的动态性用如下方式表示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每一列代表一个概率分布，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称为随机矩阵</a:t>
                </a:r>
                <a:endParaRPr lang="en-US" altLang="zh-CN" dirty="0"/>
              </a:p>
              <a:p>
                <a:r>
                  <a:rPr lang="zh-CN" altLang="en-US" dirty="0"/>
                  <a:t>任意状态之间在可达的情况下，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的最大特征值等于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时，不等于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的特征值都衰减到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在一些额外宽松条件下，</a:t>
                </a:r>
                <a:r>
                  <a:rPr lang="en-US" altLang="zh-CN" i="1" dirty="0"/>
                  <a:t>A</a:t>
                </a:r>
                <a:r>
                  <a:rPr lang="zh-CN" altLang="en-US" dirty="0"/>
                  <a:t>只有一个特征值为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的特征向量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MCMC</a:t>
                </a:r>
                <a:r>
                  <a:rPr lang="zh-CN" altLang="en-US" dirty="0"/>
                  <a:t>会收敛到平稳分布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dirty="0"/>
                  <a:t>为对应的特征向量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54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MCMC</a:t>
            </a:r>
            <a:r>
              <a:rPr lang="zh-CN" altLang="en-US" dirty="0"/>
              <a:t>的一些知识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遍历马尔可夫链有唯一的平稳分布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平稳分布满足：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遍历性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不管初始概率分布的选择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平稳分布的充分条件：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98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 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4796204" cy="49325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提议</m:t>
                    </m:r>
                  </m:oMath>
                </a14:m>
                <a:r>
                  <a:rPr lang="zh-CN" altLang="en-US" dirty="0"/>
                  <a:t>分布是对称的，满足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从提议分布中采样的候选样本被接受的概率为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一定被接收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如果候选样本被接受，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，否则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被</m:t>
                    </m:r>
                  </m:oMath>
                </a14:m>
                <a:r>
                  <a:rPr lang="zh-CN" altLang="en-US" dirty="0"/>
                  <a:t>拒绝，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被</m:t>
                    </m:r>
                  </m:oMath>
                </a14:m>
                <a:r>
                  <a:rPr lang="zh-CN" altLang="en-US" dirty="0"/>
                  <a:t>拷贝一次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4796204" cy="4932533"/>
              </a:xfrm>
              <a:blipFill>
                <a:blip r:embed="rId2"/>
                <a:stretch>
                  <a:fillRect l="-1271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96" y="1615830"/>
            <a:ext cx="3550120" cy="3428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91470" y="6077457"/>
                <a:ext cx="460530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只要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是正的，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的分布趋近于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70" y="6077457"/>
                <a:ext cx="4605300" cy="387927"/>
              </a:xfrm>
              <a:prstGeom prst="rect">
                <a:avLst/>
              </a:prstGeom>
              <a:blipFill>
                <a:blip r:embed="rId4"/>
                <a:stretch>
                  <a:fillRect l="-1058" t="-4688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38318" y="3132560"/>
                <a:ext cx="315547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3132560"/>
                <a:ext cx="31554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66716" y="5208206"/>
                <a:ext cx="3429000" cy="705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的转移概率为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716" y="5208206"/>
                <a:ext cx="3429000" cy="705771"/>
              </a:xfrm>
              <a:prstGeom prst="rect">
                <a:avLst/>
              </a:prstGeom>
              <a:blipFill>
                <a:blip r:embed="rId6"/>
                <a:stretch>
                  <a:fillRect l="-1421" t="-1724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70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 </a:t>
            </a:r>
            <a:r>
              <a:rPr lang="zh-CN" altLang="en-US" dirty="0"/>
              <a:t>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4" y="1289680"/>
            <a:ext cx="5230663" cy="528297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0866" y="3158345"/>
            <a:ext cx="4514850" cy="1781956"/>
          </a:xfrm>
        </p:spPr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推广到非对称的提议分布，只需要修改</a:t>
            </a:r>
            <a:r>
              <a:rPr lang="zh-CN" alt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接受概率</a:t>
            </a:r>
            <a:endParaRPr lang="en-US" altLang="zh-CN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93519" y="4200020"/>
                <a:ext cx="4135555" cy="741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9" y="4200020"/>
                <a:ext cx="4135555" cy="741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826976" y="5403590"/>
                <a:ext cx="3429000" cy="705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的转移概率为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6" y="5403590"/>
                <a:ext cx="3429000" cy="705771"/>
              </a:xfrm>
              <a:prstGeom prst="rect">
                <a:avLst/>
              </a:prstGeom>
              <a:blipFill>
                <a:blip r:embed="rId4"/>
                <a:stretch>
                  <a:fillRect l="-1601" t="-1724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423716" y="20647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连续变量提议分布一般选择以当前状态为均值的高斯分布，方差要做权衡</a:t>
            </a:r>
            <a:endParaRPr lang="en-US" altLang="zh-CN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385040" y="2403311"/>
            <a:ext cx="835268" cy="30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88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Metropolis-Hastings 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是该</m:t>
                    </m:r>
                  </m:oMath>
                </a14:m>
                <a:r>
                  <a:rPr lang="zh-CN" altLang="en-US" dirty="0"/>
                  <a:t>算法定义的马尔科夫链的平稳分布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2061" y="3427648"/>
                <a:ext cx="7235892" cy="13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1" y="3427648"/>
                <a:ext cx="7235892" cy="1318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72072" y="2191845"/>
                <a:ext cx="4183646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072" y="2191845"/>
                <a:ext cx="4183646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06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Gibbs </a:t>
            </a:r>
            <a:r>
              <a:rPr lang="zh-CN" altLang="en-US" dirty="0"/>
              <a:t>采样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Metropolis-Hastings </a:t>
            </a:r>
            <a:r>
              <a:rPr lang="zh-CN" altLang="en-US" dirty="0"/>
              <a:t>算法一个特列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0" y="3043410"/>
            <a:ext cx="6345724" cy="3194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57164" y="2184852"/>
                <a:ext cx="7592528" cy="463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dirty="0"/>
                  <a:t>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100" dirty="0"/>
                  <a:t>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sz="2100" dirty="0"/>
                  <a:t>的转移概率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 sz="210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2100" dirty="0"/>
                          <m:t>=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64" y="2184852"/>
                <a:ext cx="7592528" cy="463204"/>
              </a:xfrm>
              <a:prstGeom prst="rect">
                <a:avLst/>
              </a:prstGeom>
              <a:blipFill>
                <a:blip r:embed="rId3"/>
                <a:stretch>
                  <a:fillRect l="-963" t="-2632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89970" y="3486707"/>
            <a:ext cx="239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可以证明：</a:t>
            </a:r>
            <a:r>
              <a:rPr lang="en-US" altLang="zh-CN" dirty="0"/>
              <a:t>Metropolis-Hastings</a:t>
            </a:r>
            <a:r>
              <a:rPr lang="zh-CN" altLang="en-US" dirty="0"/>
              <a:t>步总是被接受</a:t>
            </a:r>
          </a:p>
        </p:txBody>
      </p:sp>
    </p:spTree>
    <p:extLst>
      <p:ext uri="{BB962C8B-B14F-4D97-AF65-F5344CB8AC3E}">
        <p14:creationId xmlns:p14="http://schemas.microsoft.com/office/powerpoint/2010/main" val="155468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Gibbs </a:t>
            </a:r>
            <a:r>
              <a:rPr lang="zh-CN" altLang="en-US" dirty="0"/>
              <a:t>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可以证明：</a:t>
                </a:r>
                <a:r>
                  <a:rPr lang="en-US" altLang="zh-CN" dirty="0"/>
                  <a:t>Metropolis-Hastings</a:t>
                </a:r>
                <a:r>
                  <a:rPr lang="zh-CN" altLang="en-US" dirty="0"/>
                  <a:t>步总是被接受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dirty="0"/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⋆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⋆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⋆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07210" y="4242486"/>
                <a:ext cx="5470902" cy="1085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⋆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10" y="4242486"/>
                <a:ext cx="5470902" cy="1085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52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给定训练数据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参数通过极大似然法估计，寻找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zh-CN" altLang="en-US" dirty="0"/>
                  <a:t>最大化对数似然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能否进行模型推断后用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算法呢？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求解算法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可以通过收缩的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吉布斯采样</a:t>
                </a:r>
                <a:r>
                  <a:rPr lang="zh-CN" altLang="en-US" dirty="0"/>
                  <a:t>求解：通过使用随机化方法完成近似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0490" y="3816804"/>
                <a:ext cx="429976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90" y="3816804"/>
                <a:ext cx="4299767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697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8005396" cy="4932533"/>
              </a:xfrm>
            </p:spPr>
            <p:txBody>
              <a:bodyPr/>
              <a:lstStyle/>
              <a:p>
                <a:r>
                  <a:rPr lang="zh-CN" altLang="en-US" dirty="0"/>
                  <a:t>基本思想是通过对隐变量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积分，得到边缘概率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对后验概率进行吉布斯抽样，得到分布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r>
                  <a:rPr lang="zh-CN" altLang="en-US" dirty="0"/>
                  <a:t>的样本集合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利用这个样本集合对参数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CN" altLang="en-US" dirty="0"/>
                  <a:t> 进行参数估计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8005396" cy="4932533"/>
              </a:xfrm>
              <a:blipFill>
                <a:blip r:embed="rId2"/>
                <a:stretch>
                  <a:fillRect l="-762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0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隐马尔可夫模型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隐马尔可夫模型（</a:t>
                </a:r>
                <a:r>
                  <a:rPr lang="en-US" altLang="zh-CN" dirty="0"/>
                  <a:t>Hidden Markov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HMM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组成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状态变量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   通常假定是</a:t>
                </a:r>
                <a:r>
                  <a:rPr lang="zh-CN" altLang="en-US" b="1" dirty="0"/>
                  <a:t>隐藏</a:t>
                </a:r>
                <a:r>
                  <a:rPr lang="zh-CN" altLang="en-US" dirty="0"/>
                  <a:t>的，不可被观测的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取值范围为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CN" altLang="en-US" dirty="0"/>
                  <a:t>， 通常有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个可能取值的离散空间</a:t>
                </a:r>
                <a:endParaRPr lang="en-US" altLang="zh-CN" dirty="0"/>
              </a:p>
              <a:p>
                <a:pPr marL="783000" lvl="2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观测变量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   表示第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时刻的观测值集合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观测变量可以为离散或连续型，本章中只讨论离散型观测变量，取值范围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zh-CN" altLang="en-US" dirty="0"/>
                  <a:t>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15" y="4225248"/>
            <a:ext cx="4361222" cy="14978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56113" y="4166279"/>
            <a:ext cx="4909474" cy="6944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56112" y="5057623"/>
            <a:ext cx="4909474" cy="6944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22340" y="2169377"/>
            <a:ext cx="6136822" cy="3533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22340" y="2989793"/>
            <a:ext cx="6136822" cy="3533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637696" y="3235184"/>
            <a:ext cx="959461" cy="503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1462" y="3928333"/>
            <a:ext cx="4928774" cy="2574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</p:spPr>
            <p:txBody>
              <a:bodyPr/>
              <a:lstStyle/>
              <a:p>
                <a:r>
                  <a:rPr lang="zh-CN" altLang="en-US" dirty="0"/>
                  <a:t>基本思想是通过对隐变量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积分，得到边缘概率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  <a:blipFill>
                <a:blip r:embed="rId2"/>
                <a:stretch>
                  <a:fillRect l="-747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37696" y="2602081"/>
                <a:ext cx="2574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6" y="2602081"/>
                <a:ext cx="2574871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70100" y="3144813"/>
                <a:ext cx="3714542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00" y="3144813"/>
                <a:ext cx="3714542" cy="658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818692" y="3064112"/>
                <a:ext cx="447648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𝑘𝑣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𝜼</m:t>
                                          </m:r>
                                        </m:e>
                                      </m:d>
                                    </m:den>
                                  </m:f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𝑘𝑣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692" y="3064112"/>
                <a:ext cx="4476482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5563" y="3936371"/>
                <a:ext cx="5245923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𝑑𝑤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3" y="3936371"/>
                <a:ext cx="5245923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74438" y="5598249"/>
                <a:ext cx="169507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𝑘𝑣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38" y="5598249"/>
                <a:ext cx="1695079" cy="87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74438" y="4764273"/>
                <a:ext cx="2880212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𝑑𝑤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38" y="4764273"/>
                <a:ext cx="2880212" cy="87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 flipH="1">
            <a:off x="2699238" y="3728732"/>
            <a:ext cx="602276" cy="20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26519" y="4078181"/>
                <a:ext cx="375468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19" y="4078181"/>
                <a:ext cx="3754682" cy="984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226519" y="5123073"/>
                <a:ext cx="189288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19" y="5123073"/>
                <a:ext cx="1892889" cy="87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3502463" y="5420940"/>
            <a:ext cx="168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数据中第</a:t>
            </a:r>
            <a:r>
              <a:rPr lang="en-US" altLang="zh-CN" dirty="0"/>
              <a:t>k</a:t>
            </a:r>
            <a:r>
              <a:rPr lang="zh-CN" altLang="en-US" dirty="0"/>
              <a:t>个话题生成第</a:t>
            </a:r>
            <a:r>
              <a:rPr lang="en-US" altLang="zh-CN" dirty="0"/>
              <a:t>v</a:t>
            </a:r>
            <a:r>
              <a:rPr lang="zh-CN" altLang="en-US" dirty="0"/>
              <a:t>个单词的次数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062985" y="2602247"/>
                <a:ext cx="2106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985" y="2602247"/>
                <a:ext cx="2106794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963" y="1953944"/>
            <a:ext cx="2625807" cy="6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7" grpId="0"/>
      <p:bldP spid="8" grpId="0"/>
      <p:bldP spid="11" grpId="0"/>
      <p:bldP spid="12" grpId="0"/>
      <p:bldP spid="13" grpId="0"/>
      <p:bldP spid="14" grpId="0"/>
      <p:bldP spid="9" grpId="0"/>
      <p:bldP spid="20" grpId="0"/>
      <p:bldP spid="23" grpId="0"/>
      <p:bldP spid="24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347553" y="3235184"/>
            <a:ext cx="685794" cy="503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1462" y="3928333"/>
            <a:ext cx="4928774" cy="2574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</p:spPr>
            <p:txBody>
              <a:bodyPr/>
              <a:lstStyle/>
              <a:p>
                <a:r>
                  <a:rPr lang="zh-CN" altLang="en-US" dirty="0"/>
                  <a:t>基本思想是通过对隐变量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积分，得到边缘概率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  <a:blipFill>
                <a:blip r:embed="rId2"/>
                <a:stretch>
                  <a:fillRect l="-747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70100" y="3144813"/>
                <a:ext cx="3063274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00" y="3144813"/>
                <a:ext cx="3063274" cy="658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310128" y="2995025"/>
                <a:ext cx="449456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</m:d>
                                    </m:den>
                                  </m:f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28" y="2995025"/>
                <a:ext cx="449456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97745" y="3936371"/>
                <a:ext cx="4254947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5" y="3936371"/>
                <a:ext cx="4254947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19460" y="5668587"/>
                <a:ext cx="170412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60" y="5668587"/>
                <a:ext cx="1704121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19460" y="4834611"/>
                <a:ext cx="243804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sub>
                                <m:sup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nary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60" y="4834611"/>
                <a:ext cx="2438040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 flipH="1">
            <a:off x="2699238" y="3738919"/>
            <a:ext cx="96716" cy="19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26519" y="4078181"/>
                <a:ext cx="377815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19" y="4078181"/>
                <a:ext cx="3778150" cy="984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226519" y="5123073"/>
                <a:ext cx="1913857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19" y="5123073"/>
                <a:ext cx="1913857" cy="87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661848" y="2578831"/>
                <a:ext cx="2563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48" y="2578831"/>
                <a:ext cx="2563651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061132" y="2578831"/>
                <a:ext cx="2106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132" y="2578831"/>
                <a:ext cx="2106794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3502463" y="5420940"/>
            <a:ext cx="168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数据中第</a:t>
            </a:r>
            <a:r>
              <a:rPr lang="en-US" altLang="zh-CN" dirty="0"/>
              <a:t>d</a:t>
            </a:r>
            <a:r>
              <a:rPr lang="zh-CN" altLang="en-US" dirty="0"/>
              <a:t>个文档生成第</a:t>
            </a:r>
            <a:r>
              <a:rPr lang="en-US" altLang="zh-CN" dirty="0"/>
              <a:t>k</a:t>
            </a:r>
            <a:r>
              <a:rPr lang="zh-CN" altLang="en-US" dirty="0"/>
              <a:t>个单词的次数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963" y="1953944"/>
            <a:ext cx="2625807" cy="6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1" grpId="0"/>
      <p:bldP spid="12" grpId="0"/>
      <p:bldP spid="13" grpId="0"/>
      <p:bldP spid="14" grpId="0"/>
      <p:bldP spid="9" grpId="0"/>
      <p:bldP spid="20" grpId="0"/>
      <p:bldP spid="23" grpId="0"/>
      <p:bldP spid="2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</p:spPr>
            <p:txBody>
              <a:bodyPr/>
              <a:lstStyle/>
              <a:p>
                <a:r>
                  <a:rPr lang="zh-CN" altLang="en-US" dirty="0"/>
                  <a:t>基本思想是通过对隐变量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积分，得到边缘概率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8157960" cy="4932533"/>
              </a:xfrm>
              <a:blipFill>
                <a:blip r:embed="rId2"/>
                <a:stretch>
                  <a:fillRect l="-747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02" y="1894886"/>
                <a:ext cx="2906693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665721" y="2578834"/>
                <a:ext cx="2563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721" y="2578834"/>
                <a:ext cx="256365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084382" y="2578834"/>
                <a:ext cx="2106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382" y="2578834"/>
                <a:ext cx="210679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14401" y="4402746"/>
                <a:ext cx="4610108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01" y="4402746"/>
                <a:ext cx="4610108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218083" y="3324925"/>
                <a:ext cx="2901372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83" y="3324925"/>
                <a:ext cx="2901372" cy="871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07630" y="3324924"/>
                <a:ext cx="2670924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30" y="3324924"/>
                <a:ext cx="2670924" cy="87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817685" y="4669673"/>
            <a:ext cx="595317" cy="337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63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58551" y="1955829"/>
                <a:ext cx="406425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1" y="1955829"/>
                <a:ext cx="4064254" cy="676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22982" y="1887142"/>
                <a:ext cx="2946640" cy="97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82" y="1887142"/>
                <a:ext cx="2946640" cy="975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62549" y="2749359"/>
                <a:ext cx="3469989" cy="669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49" y="2749359"/>
                <a:ext cx="3469989" cy="6691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8650" y="3522091"/>
                <a:ext cx="6584623" cy="1198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𝑘𝑣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𝑘𝑣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𝑘𝑣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𝑑𝑘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𝑑𝑘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nary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𝑑𝑘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 panose="02040503050406030204" pitchFamily="18" charset="0"/>
                                              </a:rPr>
                                              <m:t>𝑑𝑘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nary>
                          </m:den>
                        </m:f>
                      </m:den>
                    </m:f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22091"/>
                <a:ext cx="6584623" cy="1198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28650" y="4824313"/>
                <a:ext cx="3535135" cy="1161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den>
                        </m:f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den>
                        </m:f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24313"/>
                <a:ext cx="3535135" cy="1161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012243" y="5113139"/>
                <a:ext cx="4296946" cy="67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zh-CN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243" y="5113139"/>
                <a:ext cx="4296946" cy="6744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13238" y="1488811"/>
                <a:ext cx="8102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记所有文本的单词序列的第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个单词为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，对应话题为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的条件概率为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8" y="1488811"/>
                <a:ext cx="8102112" cy="369332"/>
              </a:xfrm>
              <a:prstGeom prst="rect">
                <a:avLst/>
              </a:prstGeom>
              <a:blipFill>
                <a:blip r:embed="rId8"/>
                <a:stretch>
                  <a:fillRect l="-677" t="-8197" r="-52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477141" y="1066753"/>
                <a:ext cx="2631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即第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文档中的第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个词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41" y="1066753"/>
                <a:ext cx="2631170" cy="369332"/>
              </a:xfrm>
              <a:prstGeom prst="rect">
                <a:avLst/>
              </a:prstGeom>
              <a:blipFill>
                <a:blip r:embed="rId9"/>
                <a:stretch>
                  <a:fillRect l="-1852" t="-9836" r="-231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76076" y="2908659"/>
                <a:ext cx="2545596" cy="73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76" y="2908659"/>
                <a:ext cx="2545596" cy="7350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吉布斯采样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90" y="5520844"/>
            <a:ext cx="4539060" cy="109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76099" y="2130689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99" y="2130689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99380" y="1879754"/>
                <a:ext cx="1856534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380" y="1879754"/>
                <a:ext cx="1856534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86950" y="2852446"/>
                <a:ext cx="3264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50" y="2852446"/>
                <a:ext cx="32647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22180" y="3991632"/>
                <a:ext cx="3278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80" y="3991632"/>
                <a:ext cx="327833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244284" y="2744177"/>
                <a:ext cx="2271066" cy="657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284" y="2744177"/>
                <a:ext cx="2271066" cy="657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5800513" y="2939217"/>
            <a:ext cx="320192" cy="306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63033" y="3740730"/>
                <a:ext cx="1764521" cy="871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𝑘𝑣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33" y="3740730"/>
                <a:ext cx="1764521" cy="8711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79072" y="4761486"/>
                <a:ext cx="3163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2" y="4761486"/>
                <a:ext cx="3163494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0705" y="4724552"/>
                <a:ext cx="2271066" cy="642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𝑘𝑣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705" y="4724552"/>
                <a:ext cx="2271066" cy="6429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箭头 17"/>
          <p:cNvSpPr/>
          <p:nvPr/>
        </p:nvSpPr>
        <p:spPr>
          <a:xfrm>
            <a:off x="5676934" y="4919592"/>
            <a:ext cx="320192" cy="306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65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给定训练数据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参数通过极大似然法估计，寻找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zh-CN" altLang="en-US" dirty="0"/>
                  <a:t>最大化对数似然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能否进行模型推断后用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算法呢？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求解算法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可以通过收缩的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吉布斯采样</a:t>
                </a:r>
                <a:r>
                  <a:rPr lang="zh-CN" altLang="en-US" dirty="0"/>
                  <a:t>求解：通过使用随机化方法完成近似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可以通过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变分法</a:t>
                </a:r>
                <a:r>
                  <a:rPr lang="zh-CN" altLang="en-US" dirty="0"/>
                  <a:t>求解：使用确定性近似完成推断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3429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08" y="2377940"/>
                <a:ext cx="302826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0490" y="3816804"/>
                <a:ext cx="429976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90" y="3816804"/>
                <a:ext cx="4299767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3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变分推断</a:t>
            </a:r>
            <a:r>
              <a:rPr lang="en-US" altLang="zh-CN" dirty="0"/>
              <a:t>—EM</a:t>
            </a:r>
            <a:r>
              <a:rPr lang="zh-CN" altLang="en-US" dirty="0"/>
              <a:t>算法回顾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93939" y="2096280"/>
                <a:ext cx="7236369" cy="550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  <a:cs typeface="Times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  <a:cs typeface="Times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𝒙</m:t>
                                  </m:r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|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𝚯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sz="2100" b="1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100" b="1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100" b="0" i="0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9" y="2096280"/>
                <a:ext cx="7236369" cy="550600"/>
              </a:xfrm>
              <a:prstGeom prst="rect">
                <a:avLst/>
              </a:prstGeom>
              <a:blipFill>
                <a:blip r:embed="rId2"/>
                <a:stretch>
                  <a:fillRect b="-1053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07651" y="3242515"/>
                <a:ext cx="6817262" cy="7875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/>
                  <a:t>基于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dirty="0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p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100" dirty="0"/>
                  <a:t>推断隐变量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100" dirty="0"/>
                  <a:t>的分布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l-GR" altLang="zh-CN" sz="2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zh-CN" altLang="el-GR" sz="2100" i="1">
                        <a:latin typeface="Cambria Math" panose="02040503050406030204" pitchFamily="18" charset="0"/>
                      </a:rPr>
                      <m:t>│</m:t>
                    </m:r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l-GR" altLang="zh-CN" sz="21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100" b="1" i="1">
                            <a:latin typeface="Cambria Math" panose="02040503050406030204" pitchFamily="18" charset="0"/>
                          </a:rPr>
                          <m:t>𝜣</m:t>
                        </m:r>
                      </m:e>
                      <m:sup>
                        <m:r>
                          <a:rPr lang="zh-CN" altLang="el-GR" sz="21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zh-CN" altLang="el-GR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1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100" dirty="0"/>
                  <a:t>，</a:t>
                </a:r>
                <a:r>
                  <a:rPr lang="zh-CN" altLang="en-US" sz="2000" dirty="0">
                    <a:latin typeface="+mn-ea"/>
                    <a:cs typeface="宋体"/>
                  </a:rPr>
                  <a:t>并计算对数似然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𝚯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n-ea"/>
                    <a:cs typeface="宋体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宋体"/>
                      </a:rPr>
                      <m:t>𝒛</m:t>
                    </m:r>
                  </m:oMath>
                </a14:m>
                <a:r>
                  <a:rPr lang="zh-CN" altLang="en-US" sz="2000" dirty="0">
                    <a:latin typeface="+mn-ea"/>
                    <a:cs typeface="Times"/>
                  </a:rPr>
                  <a:t>的期</a:t>
                </a:r>
                <a:r>
                  <a:rPr lang="zh-CN" altLang="en-US" sz="2000" dirty="0">
                    <a:latin typeface="+mn-ea"/>
                    <a:cs typeface="宋体"/>
                  </a:rPr>
                  <a:t>望</a:t>
                </a:r>
                <a:r>
                  <a:rPr lang="en-US" altLang="zh-CN" sz="2100" dirty="0"/>
                  <a:t>;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51" y="3242515"/>
                <a:ext cx="6817262" cy="787588"/>
              </a:xfrm>
              <a:prstGeom prst="rect">
                <a:avLst/>
              </a:prstGeom>
              <a:blipFill>
                <a:blip r:embed="rId3"/>
                <a:stretch>
                  <a:fillRect l="-1072" t="-1550" b="-14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07650" y="4907190"/>
            <a:ext cx="4568045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宋体"/>
              </a:rPr>
              <a:t>寻找参数最大化期望似然</a:t>
            </a:r>
            <a:r>
              <a:rPr lang="en-US" altLang="zh-CN" sz="2100" dirty="0"/>
              <a:t>;</a:t>
            </a:r>
          </a:p>
        </p:txBody>
      </p:sp>
      <p:sp>
        <p:nvSpPr>
          <p:cNvPr id="11" name="椭圆 10"/>
          <p:cNvSpPr/>
          <p:nvPr/>
        </p:nvSpPr>
        <p:spPr>
          <a:xfrm>
            <a:off x="985934" y="3427151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985934" y="4916522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3" name="上弧形箭头 12"/>
          <p:cNvSpPr/>
          <p:nvPr/>
        </p:nvSpPr>
        <p:spPr>
          <a:xfrm rot="16200000">
            <a:off x="-288977" y="4098657"/>
            <a:ext cx="1708756" cy="45953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361970" y="4225891"/>
                <a:ext cx="6211200" cy="494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𝒙</m:t>
                              </m:r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,</m:t>
                              </m:r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l-GR" altLang="zh-C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zh-CN" altLang="el-GR" sz="2100" i="1">
                              <a:latin typeface="Cambria Math" panose="02040503050406030204" pitchFamily="18" charset="0"/>
                            </a:rPr>
                            <m:t>│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l-GR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100" b="1" i="1">
                                  <a:latin typeface="Cambria Math" panose="02040503050406030204" pitchFamily="18" charset="0"/>
                                </a:rPr>
                                <m:t>𝜣</m:t>
                              </m:r>
                            </m:e>
                            <m:sup>
                              <m:r>
                                <a:rPr lang="zh-CN" altLang="el-GR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zh-CN" altLang="el-GR" sz="21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altLang="zh-C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970" y="4225891"/>
                <a:ext cx="6211200" cy="49417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32740" y="5520831"/>
                <a:ext cx="3097643" cy="520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1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100" b="1" i="0" smtClean="0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>
                                          <a:latin typeface="Cambria Math" panose="02040503050406030204" pitchFamily="18" charset="0"/>
                                        </a:rPr>
                                        <m:t>𝚯</m:t>
                                      </m:r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740" y="5520831"/>
                <a:ext cx="3097643" cy="520655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848252" y="4246468"/>
                <a:ext cx="151881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52" y="4246468"/>
                <a:ext cx="1518814" cy="415498"/>
              </a:xfrm>
              <a:prstGeom prst="rect">
                <a:avLst/>
              </a:prstGeom>
              <a:blipFill>
                <a:blip r:embed="rId6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86386" y="1132458"/>
                <a:ext cx="3236462" cy="767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Times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𝚯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386" y="1132458"/>
                <a:ext cx="3236462" cy="7679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93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变分推断</a:t>
            </a:r>
            <a:r>
              <a:rPr lang="en-US" altLang="zh-CN" dirty="0"/>
              <a:t>—EM</a:t>
            </a:r>
            <a:r>
              <a:rPr lang="zh-CN" altLang="en-US" dirty="0"/>
              <a:t>算法回顾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26" y="2769620"/>
            <a:ext cx="3981974" cy="3387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4" y="2451101"/>
            <a:ext cx="4628301" cy="26744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5290" y="5602743"/>
            <a:ext cx="445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EM</a:t>
            </a:r>
            <a:r>
              <a:rPr lang="zh-CN" altLang="en-US" sz="2100" dirty="0"/>
              <a:t>算法的</a:t>
            </a:r>
            <a:r>
              <a:rPr lang="en-US" altLang="zh-CN" sz="2100" dirty="0"/>
              <a:t>E</a:t>
            </a:r>
            <a:r>
              <a:rPr lang="zh-CN" altLang="en-US" sz="2100" dirty="0"/>
              <a:t>步要求能求出最优的后验分布，若无法求解，如何是好？</a:t>
            </a:r>
          </a:p>
        </p:txBody>
      </p:sp>
      <p:sp>
        <p:nvSpPr>
          <p:cNvPr id="11" name="矩形 10"/>
          <p:cNvSpPr/>
          <p:nvPr/>
        </p:nvSpPr>
        <p:spPr>
          <a:xfrm>
            <a:off x="4911120" y="6278304"/>
            <a:ext cx="23391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答：近似后验分布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93939" y="1629555"/>
                <a:ext cx="7236369" cy="550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  <a:cs typeface="Times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  <a:cs typeface="Times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𝒙</m:t>
                                  </m:r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|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𝚯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sz="2100" b="1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100" b="1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100" b="0" i="0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b="1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9" y="1629555"/>
                <a:ext cx="7236369" cy="550600"/>
              </a:xfrm>
              <a:prstGeom prst="rect">
                <a:avLst/>
              </a:prstGeom>
              <a:blipFill>
                <a:blip r:embed="rId4"/>
                <a:stretch>
                  <a:fillRect b="-1042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6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3900" y="3414426"/>
            <a:ext cx="7810500" cy="2833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平均场近似假设：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此时最优解第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组随机变量的概率分布最优值为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0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765" y="2774277"/>
                <a:ext cx="3456587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1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774277"/>
                <a:ext cx="3456587" cy="44704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55654" y="3448626"/>
                <a:ext cx="5042981" cy="767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Times"/>
                            </a:rPr>
                            <m:t>ln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"/>
                                </a:rPr>
                                <m:t>𝚯</m:t>
                              </m:r>
                            </m:e>
                          </m:d>
                        </m:e>
                      </m:func>
                      <m:r>
                        <a:rPr lang="en-US" altLang="zh-CN" b="1" i="1" smtClean="0">
                          <a:latin typeface="Cambria Math" panose="02040503050406030204" pitchFamily="18" charset="0"/>
                          <a:cs typeface="Times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54" y="3448626"/>
                <a:ext cx="5042981" cy="767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48265" y="4126489"/>
                <a:ext cx="6669390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𝚯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  <a:cs typeface="Times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65" y="4126489"/>
                <a:ext cx="6669390" cy="800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657850" y="1342699"/>
                <a:ext cx="29527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复杂的多变量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dirty="0"/>
                  <a:t>可以拆解为一系列相互独立的多变量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1342699"/>
                <a:ext cx="2952750" cy="646331"/>
              </a:xfrm>
              <a:prstGeom prst="rect">
                <a:avLst/>
              </a:prstGeom>
              <a:blipFill>
                <a:blip r:embed="rId6"/>
                <a:stretch>
                  <a:fillRect l="-164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567315" y="4852330"/>
                <a:ext cx="5714513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b="1" i="1">
                          <a:latin typeface="Cambria Math" panose="02040503050406030204" pitchFamily="18" charset="0"/>
                          <a:cs typeface="Times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315" y="4852330"/>
                <a:ext cx="5714513" cy="800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95023" y="5795268"/>
                <a:ext cx="5554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求导数，并令其等于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，便可得到上述最优解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3" y="5795268"/>
                <a:ext cx="5554469" cy="369332"/>
              </a:xfrm>
              <a:prstGeom prst="rect">
                <a:avLst/>
              </a:prstGeom>
              <a:blipFill>
                <a:blip r:embed="rId8"/>
                <a:stretch>
                  <a:fillRect l="-988" t="-10000" r="-22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800100" y="3574777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5855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9" grpId="0"/>
      <p:bldP spid="10" grpId="0"/>
      <p:bldP spid="12" grpId="0"/>
      <p:bldP spid="13" grpId="0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平均场近似假设：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此时最优解第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组随机变量的概率分布最优值为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0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765" y="2774277"/>
                <a:ext cx="3456587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1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774277"/>
                <a:ext cx="3456587" cy="44704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657850" y="1342699"/>
                <a:ext cx="29527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复杂的多变量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dirty="0"/>
                  <a:t>可以拆解为一系列相互独立的多变量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1342699"/>
                <a:ext cx="2952750" cy="646331"/>
              </a:xfrm>
              <a:prstGeom prst="rect">
                <a:avLst/>
              </a:prstGeom>
              <a:blipFill>
                <a:blip r:embed="rId4"/>
                <a:stretch>
                  <a:fillRect l="-164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2792" y="3854169"/>
                <a:ext cx="7738416" cy="11043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/>
                  <a:t>由于在对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100" dirty="0"/>
                  <a:t>所服从的分布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100" i="1">
                        <a:latin typeface="Cambria Math" panose="02040503050406030204" pitchFamily="18" charset="0"/>
                      </a:rPr>
                      <m:t>估计</m:t>
                    </m:r>
                  </m:oMath>
                </a14:m>
                <a:r>
                  <a:rPr lang="zh-CN" altLang="en-US" sz="2100" dirty="0"/>
                  <a:t>时融合了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100" dirty="0"/>
                  <a:t>之外的其它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100" i="1">
                        <a:latin typeface="Cambria Math" panose="02040503050406030204" pitchFamily="18" charset="0"/>
                      </a:rPr>
                      <m:t>的信息</m:t>
                    </m:r>
                  </m:oMath>
                </a14:m>
                <a:r>
                  <a:rPr lang="zh-CN" altLang="en-US" sz="2100" dirty="0"/>
                  <a:t>，即通过联合似然函数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1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1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21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zh-CN" altLang="en-US" sz="2100" i="1">
                        <a:latin typeface="Cambria Math" panose="02040503050406030204" pitchFamily="18" charset="0"/>
                      </a:rPr>
                      <m:t>在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100" dirty="0"/>
                  <a:t>之外的隐变量分布上求期望得到的，因此亦称为“平均场”（</a:t>
                </a:r>
                <a:r>
                  <a:rPr lang="en-US" altLang="zh-CN" sz="2100" dirty="0"/>
                  <a:t>mean field</a:t>
                </a:r>
                <a:r>
                  <a:rPr lang="zh-CN" altLang="en-US" sz="2100" dirty="0"/>
                  <a:t>）方法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2" y="3854169"/>
                <a:ext cx="7738416" cy="1104341"/>
              </a:xfrm>
              <a:prstGeom prst="rect">
                <a:avLst/>
              </a:prstGeom>
              <a:blipFill>
                <a:blip r:embed="rId5"/>
                <a:stretch>
                  <a:fillRect l="-945" t="-2762" r="-4331" b="-10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05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隐马尔可夫模型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时刻</m:t>
                    </m:r>
                  </m:oMath>
                </a14:m>
                <a:r>
                  <a:rPr lang="zh-CN" altLang="en-US" dirty="0"/>
                  <a:t>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仅依赖于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时刻状态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，与其余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zh-CN" altLang="en-US" dirty="0"/>
                  <a:t>个状态无关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77176" y="2494414"/>
            <a:ext cx="8265199" cy="926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马尔可夫链：</a:t>
            </a:r>
            <a:endParaRPr lang="en-US" altLang="zh-CN" sz="22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lnSpc>
                <a:spcPts val="3200"/>
              </a:lnSpc>
              <a:buNone/>
            </a:pPr>
            <a:r>
              <a:rPr lang="zh-CN" altLang="en-US" sz="2200" b="1" dirty="0">
                <a:latin typeface="幼圆" panose="02010509060101010101" pitchFamily="49" charset="-122"/>
                <a:ea typeface="幼圆" panose="02010509060101010101" pitchFamily="49" charset="-122"/>
              </a:rPr>
              <a:t>系统下一时刻状态仅由当前状态决定，不依赖于以往的任何状态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230123" y="5019370"/>
            <a:ext cx="1647178" cy="523220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联合概率</a:t>
            </a:r>
          </a:p>
        </p:txBody>
      </p:sp>
      <p:cxnSp>
        <p:nvCxnSpPr>
          <p:cNvPr id="11" name="曲线连接符 10"/>
          <p:cNvCxnSpPr/>
          <p:nvPr/>
        </p:nvCxnSpPr>
        <p:spPr>
          <a:xfrm rot="16200000" flipV="1">
            <a:off x="6568305" y="4570617"/>
            <a:ext cx="759784" cy="563851"/>
          </a:xfrm>
          <a:prstGeom prst="curved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77175" y="3660040"/>
                <a:ext cx="8265199" cy="97456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75" y="3660040"/>
                <a:ext cx="8265199" cy="974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849965" y="5089339"/>
            <a:ext cx="3531079" cy="870562"/>
            <a:chOff x="3666923" y="396981"/>
            <a:chExt cx="3531079" cy="870562"/>
          </a:xfrm>
        </p:grpSpPr>
        <p:sp>
          <p:nvSpPr>
            <p:cNvPr id="14" name="椭圆 13"/>
            <p:cNvSpPr/>
            <p:nvPr/>
          </p:nvSpPr>
          <p:spPr>
            <a:xfrm>
              <a:off x="3684947" y="434000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66427" y="419949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503433" y="424165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814098" y="412435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84947" y="907543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66427" y="893492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503433" y="897708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814098" y="885978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stCxn id="14" idx="4"/>
              <a:endCxn id="18" idx="0"/>
            </p:cNvCxnSpPr>
            <p:nvPr/>
          </p:nvCxnSpPr>
          <p:spPr>
            <a:xfrm>
              <a:off x="3864947" y="794000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4"/>
              <a:endCxn id="19" idx="0"/>
            </p:cNvCxnSpPr>
            <p:nvPr/>
          </p:nvCxnSpPr>
          <p:spPr>
            <a:xfrm>
              <a:off x="5146427" y="779949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6" idx="4"/>
              <a:endCxn id="20" idx="0"/>
            </p:cNvCxnSpPr>
            <p:nvPr/>
          </p:nvCxnSpPr>
          <p:spPr>
            <a:xfrm>
              <a:off x="5683433" y="784165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4"/>
              <a:endCxn id="21" idx="0"/>
            </p:cNvCxnSpPr>
            <p:nvPr/>
          </p:nvCxnSpPr>
          <p:spPr>
            <a:xfrm>
              <a:off x="6994098" y="772435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4" idx="6"/>
            </p:cNvCxnSpPr>
            <p:nvPr/>
          </p:nvCxnSpPr>
          <p:spPr>
            <a:xfrm>
              <a:off x="4044947" y="614000"/>
              <a:ext cx="169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5" idx="6"/>
              <a:endCxn id="16" idx="2"/>
            </p:cNvCxnSpPr>
            <p:nvPr/>
          </p:nvCxnSpPr>
          <p:spPr>
            <a:xfrm>
              <a:off x="5326427" y="599949"/>
              <a:ext cx="177006" cy="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6" idx="6"/>
            </p:cNvCxnSpPr>
            <p:nvPr/>
          </p:nvCxnSpPr>
          <p:spPr>
            <a:xfrm>
              <a:off x="5863433" y="604165"/>
              <a:ext cx="146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17" idx="2"/>
            </p:cNvCxnSpPr>
            <p:nvPr/>
          </p:nvCxnSpPr>
          <p:spPr>
            <a:xfrm>
              <a:off x="6654800" y="592435"/>
              <a:ext cx="1592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3666925" y="42761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925" y="427617"/>
                  <a:ext cx="408139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3666923" y="93312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923" y="933127"/>
                  <a:ext cx="40813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4943656" y="42761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656" y="427617"/>
                  <a:ext cx="40813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4943654" y="93312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654" y="933127"/>
                  <a:ext cx="40813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5478192" y="42761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192" y="427617"/>
                  <a:ext cx="40813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5478190" y="93312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190" y="933127"/>
                  <a:ext cx="408139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6789863" y="42761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863" y="427617"/>
                  <a:ext cx="408139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6789861" y="93312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861" y="933127"/>
                  <a:ext cx="408139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/>
            <p:cNvSpPr/>
            <p:nvPr/>
          </p:nvSpPr>
          <p:spPr>
            <a:xfrm>
              <a:off x="4231459" y="434000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231459" y="907543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39"/>
            <p:cNvCxnSpPr>
              <a:stCxn id="38" idx="4"/>
              <a:endCxn id="39" idx="0"/>
            </p:cNvCxnSpPr>
            <p:nvPr/>
          </p:nvCxnSpPr>
          <p:spPr>
            <a:xfrm>
              <a:off x="4411459" y="794000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4213437" y="42761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437" y="427617"/>
                  <a:ext cx="408139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203909" y="933127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909" y="933127"/>
                  <a:ext cx="408139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/>
            <p:cNvSpPr/>
            <p:nvPr/>
          </p:nvSpPr>
          <p:spPr>
            <a:xfrm>
              <a:off x="6027015" y="431454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027015" y="904997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/>
            <p:cNvCxnSpPr>
              <a:stCxn id="43" idx="4"/>
              <a:endCxn id="44" idx="0"/>
            </p:cNvCxnSpPr>
            <p:nvPr/>
          </p:nvCxnSpPr>
          <p:spPr>
            <a:xfrm>
              <a:off x="6207015" y="791454"/>
              <a:ext cx="0" cy="113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6004244" y="439122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44" y="439122"/>
                  <a:ext cx="408139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6004242" y="944632"/>
                  <a:ext cx="408139" cy="276999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42" y="944632"/>
                  <a:ext cx="408139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4531021" y="412428"/>
                  <a:ext cx="45294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021" y="412428"/>
                  <a:ext cx="452944" cy="37029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6296797" y="396981"/>
                  <a:ext cx="45294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797" y="396981"/>
                  <a:ext cx="452944" cy="37029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4526262" y="893645"/>
                  <a:ext cx="45294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262" y="893645"/>
                  <a:ext cx="452944" cy="37029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6374085" y="893645"/>
                  <a:ext cx="452944" cy="370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085" y="893645"/>
                  <a:ext cx="452944" cy="37029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1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为简单起见，只考虑一个文档，记为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；对应话题为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联合概率分布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</m:nary>
                  </m:oMath>
                </a14:m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平均场假设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证据下界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19109" y="4233464"/>
                <a:ext cx="6747957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09" y="4233464"/>
                <a:ext cx="6747957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50086" y="4847414"/>
                <a:ext cx="396397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86" y="4847414"/>
                <a:ext cx="396397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5081" y="4459032"/>
                <a:ext cx="1465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1" y="4459032"/>
                <a:ext cx="146559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3570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257549" y="4080909"/>
            <a:ext cx="1428751" cy="452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95650" y="4942979"/>
            <a:ext cx="2324100" cy="989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𝜼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4040" y="1937519"/>
                <a:ext cx="396397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0" y="1937519"/>
                <a:ext cx="3963970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29035" y="2920759"/>
                <a:ext cx="433445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2920759"/>
                <a:ext cx="4334455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17041" y="2958463"/>
                <a:ext cx="281288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41" y="2958463"/>
                <a:ext cx="2812885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38318" y="3811010"/>
                <a:ext cx="6289734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3811010"/>
                <a:ext cx="6289734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38318" y="4872688"/>
                <a:ext cx="726237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4872688"/>
                <a:ext cx="7262373" cy="11269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3971925" y="4533901"/>
            <a:ext cx="133350" cy="40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404623" y="6114088"/>
                <a:ext cx="2106154" cy="665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23" y="6114088"/>
                <a:ext cx="2106154" cy="665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1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0" grpId="0"/>
      <p:bldP spid="11" grpId="0"/>
      <p:bldP spid="12" grpId="0"/>
      <p:bldP spid="13" grpId="0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9906" y="2687553"/>
                <a:ext cx="4833567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6" y="2687553"/>
                <a:ext cx="4833567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9906" y="3847974"/>
                <a:ext cx="523194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𝑘𝑣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6" y="3847974"/>
                <a:ext cx="5231945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9906" y="4736012"/>
                <a:ext cx="8361071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6" y="4736012"/>
                <a:ext cx="8361071" cy="1126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69906" y="5810708"/>
                <a:ext cx="3592650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6" y="5810708"/>
                <a:ext cx="3592650" cy="87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353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9035" y="3091033"/>
                <a:ext cx="3457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求偏导数，令其等于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3091033"/>
                <a:ext cx="3457575" cy="369332"/>
              </a:xfrm>
              <a:prstGeom prst="rect">
                <a:avLst/>
              </a:prstGeom>
              <a:blipFill>
                <a:blip r:embed="rId5"/>
                <a:stretch>
                  <a:fillRect l="-158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68975" y="3648877"/>
                <a:ext cx="640604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𝛹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𝑘𝑣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func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975" y="3648877"/>
                <a:ext cx="6406049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18403" y="4691921"/>
                <a:ext cx="4193327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03" y="4691921"/>
                <a:ext cx="4193327" cy="1126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985581" y="5088720"/>
            <a:ext cx="4762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1323569"/>
                <a:ext cx="6747957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40" y="1937519"/>
                <a:ext cx="3831305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35" y="1549137"/>
                <a:ext cx="146559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9615" y="3688105"/>
                <a:ext cx="3457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求偏导数，令其等于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5" y="3688105"/>
                <a:ext cx="3457575" cy="369332"/>
              </a:xfrm>
              <a:prstGeom prst="rect">
                <a:avLst/>
              </a:prstGeom>
              <a:blipFill>
                <a:blip r:embed="rId5"/>
                <a:stretch>
                  <a:fillRect l="-141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9615" y="2975967"/>
                <a:ext cx="861148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𝛹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5" y="2975967"/>
                <a:ext cx="8611486" cy="506870"/>
              </a:xfrm>
              <a:prstGeom prst="rect">
                <a:avLst/>
              </a:prstGeom>
              <a:blipFill>
                <a:blip r:embed="rId6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985581" y="5088720"/>
            <a:ext cx="4762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61831" y="4170913"/>
                <a:ext cx="5564793" cy="535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</m:e>
                        </m:nary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𝛹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31" y="4170913"/>
                <a:ext cx="5564793" cy="535146"/>
              </a:xfrm>
              <a:prstGeom prst="rect">
                <a:avLst/>
              </a:prstGeom>
              <a:blipFill>
                <a:blip r:embed="rId7"/>
                <a:stretch>
                  <a:fillRect t="-69318" b="-110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630565" y="4904531"/>
                <a:ext cx="203324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65" y="4904531"/>
                <a:ext cx="2033249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2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模型的</a:t>
            </a:r>
            <a:r>
              <a:rPr lang="zh-CN" altLang="en-US" b="1" dirty="0"/>
              <a:t>参数估计</a:t>
            </a:r>
            <a:r>
              <a:rPr lang="en-US" altLang="zh-CN" b="1" dirty="0"/>
              <a:t>—</a:t>
            </a:r>
            <a:r>
              <a:rPr lang="zh-CN" altLang="en-US" dirty="0"/>
              <a:t>变分推断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写出全数据集上的对数似然，在等式约束下最大化似然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估计参数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52911" y="2231411"/>
                <a:ext cx="1352230" cy="764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1" y="2231411"/>
                <a:ext cx="1352230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76375" y="2124650"/>
                <a:ext cx="5286375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𝑘𝑣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5" y="2124650"/>
                <a:ext cx="5286375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1914916" y="3393270"/>
            <a:ext cx="4762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77397" y="3153250"/>
                <a:ext cx="3189206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𝑑𝑛𝑘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97" y="3153250"/>
                <a:ext cx="3189206" cy="87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5275" y="4608143"/>
                <a:ext cx="899160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𝛹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𝑑𝑘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𝑑𝑘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4608143"/>
                <a:ext cx="8991600" cy="506870"/>
              </a:xfrm>
              <a:prstGeom prst="rect">
                <a:avLst/>
              </a:prstGeom>
              <a:blipFill>
                <a:blip r:embed="rId6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28650" y="5446239"/>
            <a:ext cx="307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用梯度上升法进行优化求解</a:t>
            </a:r>
          </a:p>
        </p:txBody>
      </p:sp>
    </p:spTree>
    <p:extLst>
      <p:ext uri="{BB962C8B-B14F-4D97-AF65-F5344CB8AC3E}">
        <p14:creationId xmlns:p14="http://schemas.microsoft.com/office/powerpoint/2010/main" val="1579519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1. *PPT 36</a:t>
            </a:r>
            <a:r>
              <a:rPr lang="zh-CN" altLang="en-US" dirty="0">
                <a:solidFill>
                  <a:srgbClr val="FF0000"/>
                </a:solidFill>
              </a:rPr>
              <a:t>页 详述除第一项外其余四项的化简过程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8532" y="2602063"/>
                <a:ext cx="7222210" cy="2273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n-US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假设数据集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是从均值为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的正态分布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中独立采样而得到。假设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的先验分布为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Gam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kern="100" dirty="0"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Gam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endParaRPr lang="en-US" altLang="zh-CN" kern="100" dirty="0">
                  <a:latin typeface="Arial" panose="020B0604020202020204" pitchFamily="34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AutoNum type="arabicParenBoth"/>
                </a:pPr>
                <a:r>
                  <a:rPr lang="zh-CN" altLang="zh-CN" sz="1400" kern="100" dirty="0">
                    <a:effectLst/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请写出联合概率分布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1400" kern="100" dirty="0">
                  <a:effectLst/>
                  <a:latin typeface="Arial" panose="020B0604020202020204" pitchFamily="34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AutoNum type="arabicParenBoth"/>
                </a:pPr>
                <a:r>
                  <a:rPr lang="zh-CN" altLang="zh-CN" sz="1400" kern="100" dirty="0">
                    <a:effectLst/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请写出证据下界（即变分推断的优化目标），并证明其为观测数据边际似然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400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zh-CN" sz="1400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func>
                          <m:func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kern="100"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zh-CN" altLang="zh-CN" sz="1400" kern="100" dirty="0">
                    <a:effectLst/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的下界</a:t>
                </a:r>
                <a:endParaRPr lang="en-US" altLang="zh-CN" kern="100" dirty="0">
                  <a:latin typeface="Arial" panose="020B0604020202020204" pitchFamily="34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AutoNum type="arabicParenBoth"/>
                </a:pPr>
                <a:r>
                  <a:rPr lang="zh-CN" altLang="zh-CN" sz="1400" kern="100" dirty="0">
                    <a:effectLst/>
                    <a:latin typeface="Arial" panose="020B0604020202020204" pitchFamily="34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请用变分推断法近似推断后验概率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zh-CN" altLang="zh-CN" kern="100" dirty="0">
                  <a:latin typeface="Arial" panose="020B0604020202020204" pitchFamily="34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32" y="2602063"/>
                <a:ext cx="7222210" cy="2273636"/>
              </a:xfrm>
              <a:prstGeom prst="rect">
                <a:avLst/>
              </a:prstGeom>
              <a:blipFill>
                <a:blip r:embed="rId2"/>
                <a:stretch>
                  <a:fillRect l="-675" t="-2145" r="-759" b="-9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FA953A7-616E-423E-BD40-4D7557006177}"/>
              </a:ext>
            </a:extLst>
          </p:cNvPr>
          <p:cNvSpPr txBox="1"/>
          <p:nvPr/>
        </p:nvSpPr>
        <p:spPr>
          <a:xfrm>
            <a:off x="848532" y="54250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PPT 46</a:t>
            </a:r>
            <a:r>
              <a:rPr lang="zh-CN" altLang="en-US" dirty="0"/>
              <a:t>，给出</a:t>
            </a:r>
            <a:r>
              <a:rPr lang="en-US" altLang="zh-CN" dirty="0"/>
              <a:t>CRF</a:t>
            </a:r>
            <a:r>
              <a:rPr lang="zh-CN" altLang="en-US" dirty="0"/>
              <a:t>的预测问题的解法</a:t>
            </a:r>
          </a:p>
        </p:txBody>
      </p:sp>
    </p:spTree>
    <p:extLst>
      <p:ext uri="{BB962C8B-B14F-4D97-AF65-F5344CB8AC3E}">
        <p14:creationId xmlns:p14="http://schemas.microsoft.com/office/powerpoint/2010/main" val="201994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马尔可夫随机场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马尔可夫随机场（</a:t>
            </a:r>
            <a:r>
              <a:rPr lang="en-US" altLang="zh-CN" dirty="0"/>
              <a:t>Markov Random Field</a:t>
            </a:r>
            <a:r>
              <a:rPr lang="zh-CN" altLang="en-US" dirty="0"/>
              <a:t>，</a:t>
            </a:r>
            <a:r>
              <a:rPr lang="en-US" altLang="zh-CN" dirty="0"/>
              <a:t>MRF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是典型的马尔可夫网</a:t>
            </a:r>
            <a:endParaRPr lang="en-US" altLang="zh-CN" dirty="0"/>
          </a:p>
          <a:p>
            <a:pPr lvl="1"/>
            <a:r>
              <a:rPr lang="zh-CN" altLang="en-US" dirty="0"/>
              <a:t>著名的</a:t>
            </a:r>
            <a:r>
              <a:rPr lang="zh-CN" altLang="en-US" b="1" dirty="0"/>
              <a:t>无向图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图模型表示：</a:t>
            </a:r>
            <a:endParaRPr lang="en-US" altLang="zh-CN" dirty="0"/>
          </a:p>
          <a:p>
            <a:pPr lvl="1"/>
            <a:r>
              <a:rPr lang="zh-CN" altLang="en-US" dirty="0"/>
              <a:t>结点表示变量（集），边表示依赖关系</a:t>
            </a:r>
            <a:endParaRPr lang="en-US" altLang="zh-CN" dirty="0"/>
          </a:p>
          <a:p>
            <a:pPr lvl="1"/>
            <a:r>
              <a:rPr lang="zh-CN" altLang="en-US" dirty="0"/>
              <a:t>有一组势函数（</a:t>
            </a:r>
            <a:r>
              <a:rPr lang="en-US" altLang="zh-CN" dirty="0"/>
              <a:t>Potential Functions)</a:t>
            </a:r>
            <a:r>
              <a:rPr lang="zh-CN" altLang="en-US" dirty="0"/>
              <a:t>，亦称“因子”（</a:t>
            </a:r>
            <a:r>
              <a:rPr lang="en-US" altLang="zh-CN" dirty="0"/>
              <a:t>factor</a:t>
            </a:r>
            <a:r>
              <a:rPr lang="zh-CN" altLang="en-US" dirty="0"/>
              <a:t>），这是定义在变量子集上的非负实函数，主要用于定义概率分布函数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5" y="2011738"/>
            <a:ext cx="2766711" cy="17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7237</TotalTime>
  <Words>5720</Words>
  <Application>Microsoft Office PowerPoint</Application>
  <PresentationFormat>全屏显示(4:3)</PresentationFormat>
  <Paragraphs>1193</Paragraphs>
  <Slides>86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7" baseType="lpstr">
      <vt:lpstr>等线</vt:lpstr>
      <vt:lpstr>楷体</vt:lpstr>
      <vt:lpstr>微软雅黑</vt:lpstr>
      <vt:lpstr>幼圆</vt:lpstr>
      <vt:lpstr>Arial</vt:lpstr>
      <vt:lpstr>Calibri</vt:lpstr>
      <vt:lpstr>Cambria Math</vt:lpstr>
      <vt:lpstr>Times</vt:lpstr>
      <vt:lpstr>Times New Roman</vt:lpstr>
      <vt:lpstr>Office 主题​​</vt:lpstr>
      <vt:lpstr>Formula</vt:lpstr>
      <vt:lpstr>第十四章：概率图模型</vt:lpstr>
      <vt:lpstr>概率模型</vt:lpstr>
      <vt:lpstr>概率模型</vt:lpstr>
      <vt:lpstr>概率图模型</vt:lpstr>
      <vt:lpstr>概率图模型</vt:lpstr>
      <vt:lpstr>本章概要</vt:lpstr>
      <vt:lpstr>隐马尔可夫模型</vt:lpstr>
      <vt:lpstr>隐马尔可夫模型</vt:lpstr>
      <vt:lpstr>马尔可夫随机场</vt:lpstr>
      <vt:lpstr>马尔可夫随机场—分布形式化：</vt:lpstr>
      <vt:lpstr>马尔可夫随机场</vt:lpstr>
      <vt:lpstr>马尔可夫随机场</vt:lpstr>
      <vt:lpstr>马尔可夫随机场</vt:lpstr>
      <vt:lpstr>马尔可夫随机场中的分离集</vt:lpstr>
      <vt:lpstr>全局马尔可夫性</vt:lpstr>
      <vt:lpstr>全局马尔可夫性的验证</vt:lpstr>
      <vt:lpstr>马尔可夫随机场中的条件独立性</vt:lpstr>
      <vt:lpstr>马尔可夫随机场中的势函数</vt:lpstr>
      <vt:lpstr>马尔可夫随机场中的势函数</vt:lpstr>
      <vt:lpstr>条件随机场</vt:lpstr>
      <vt:lpstr>条件随机场</vt:lpstr>
      <vt:lpstr>链式条件随机场</vt:lpstr>
      <vt:lpstr>CRF特征函数举例</vt:lpstr>
      <vt:lpstr>HMM to CRF</vt:lpstr>
      <vt:lpstr>MRF与CRF的对比</vt:lpstr>
      <vt:lpstr>CRF基本问题</vt:lpstr>
      <vt:lpstr>概率计算问题</vt:lpstr>
      <vt:lpstr>概率计算问题</vt:lpstr>
      <vt:lpstr>概率计算问题</vt:lpstr>
      <vt:lpstr>概率计算问题</vt:lpstr>
      <vt:lpstr>概率计算问题</vt:lpstr>
      <vt:lpstr>预测问题（Viterbi Algorithm）</vt:lpstr>
      <vt:lpstr>学习问题（梯度下降法）</vt:lpstr>
      <vt:lpstr>学习问题（梯度下降法）</vt:lpstr>
      <vt:lpstr>学习问题（梯度下降法）</vt:lpstr>
      <vt:lpstr>主题模型</vt:lpstr>
      <vt:lpstr>隐狄里克雷分配 LDA</vt:lpstr>
      <vt:lpstr>隐狄里克雷分配 LDA</vt:lpstr>
      <vt:lpstr>隐狄里克雷分配 LDA</vt:lpstr>
      <vt:lpstr>隐狄里克雷分配 LDA</vt:lpstr>
      <vt:lpstr>PowerPoint 演示文稿</vt:lpstr>
      <vt:lpstr>狄里克雷分布</vt:lpstr>
      <vt:lpstr>隐狄里克雷分配 LDA</vt:lpstr>
      <vt:lpstr>LDA模型的参数估计</vt:lpstr>
      <vt:lpstr>LDA模型的参数估计</vt:lpstr>
      <vt:lpstr>模型推断的挑战</vt:lpstr>
      <vt:lpstr>LDA模型的参数估计</vt:lpstr>
      <vt:lpstr>近似推断：采样法</vt:lpstr>
      <vt:lpstr>标准分布采样</vt:lpstr>
      <vt:lpstr>标准分布采样</vt:lpstr>
      <vt:lpstr>标准分布采样</vt:lpstr>
      <vt:lpstr>标准分布采样</vt:lpstr>
      <vt:lpstr>非标准分布采样</vt:lpstr>
      <vt:lpstr>拒绝采样</vt:lpstr>
      <vt:lpstr>拒绝采样</vt:lpstr>
      <vt:lpstr>拒绝采样在高维分布的问题</vt:lpstr>
      <vt:lpstr>重要性重采样 Importance resampling</vt:lpstr>
      <vt:lpstr>重要性重采样 Importance resampling</vt:lpstr>
      <vt:lpstr>马尔可夫链蒙特卡罗方法（MCMC）</vt:lpstr>
      <vt:lpstr>关于MCMC的一些知识</vt:lpstr>
      <vt:lpstr>关于MCMC的一些知识</vt:lpstr>
      <vt:lpstr>关于MCMC的一些知识</vt:lpstr>
      <vt:lpstr>Metropolis 算法</vt:lpstr>
      <vt:lpstr>Metropolis-Hastings 算法</vt:lpstr>
      <vt:lpstr>Metropolis-Hastings 算法</vt:lpstr>
      <vt:lpstr>Gibbs 采样</vt:lpstr>
      <vt:lpstr>Gibbs 采样</vt:lpstr>
      <vt:lpstr>LDA模型的参数估计</vt:lpstr>
      <vt:lpstr>LDA模型的参数估计—吉布斯采样</vt:lpstr>
      <vt:lpstr>LDA模型的参数估计—吉布斯采样</vt:lpstr>
      <vt:lpstr>LDA模型的参数估计—吉布斯采样</vt:lpstr>
      <vt:lpstr>LDA模型的参数估计—吉布斯采样</vt:lpstr>
      <vt:lpstr>LDA模型的参数估计—吉布斯采样</vt:lpstr>
      <vt:lpstr>LDA模型的参数估计—吉布斯采样</vt:lpstr>
      <vt:lpstr>LDA模型的参数估计</vt:lpstr>
      <vt:lpstr>变分推断—EM算法回顾</vt:lpstr>
      <vt:lpstr>变分推断—EM算法回顾</vt:lpstr>
      <vt:lpstr>变分推断</vt:lpstr>
      <vt:lpstr>变分推断</vt:lpstr>
      <vt:lpstr>LDA模型的参数估计—变分推断</vt:lpstr>
      <vt:lpstr>LDA模型的参数估计—变分推断</vt:lpstr>
      <vt:lpstr>LDA模型的参数估计—变分推断</vt:lpstr>
      <vt:lpstr>LDA模型的参数估计—变分推断</vt:lpstr>
      <vt:lpstr>LDA模型的参数估计—变分推断</vt:lpstr>
      <vt:lpstr>LDA模型的参数估计—变分推断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386</cp:revision>
  <dcterms:created xsi:type="dcterms:W3CDTF">2020-09-10T02:05:53Z</dcterms:created>
  <dcterms:modified xsi:type="dcterms:W3CDTF">2023-01-01T12:21:14Z</dcterms:modified>
</cp:coreProperties>
</file>